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4"/>
    <p:sldMasterId id="2147483675" r:id="rId5"/>
    <p:sldMasterId id="2147483680" r:id="rId6"/>
    <p:sldMasterId id="2147483687" r:id="rId7"/>
    <p:sldMasterId id="2147483694" r:id="rId8"/>
  </p:sldMasterIdLst>
  <p:notesMasterIdLst>
    <p:notesMasterId r:id="rId39"/>
  </p:notesMasterIdLst>
  <p:handoutMasterIdLst>
    <p:handoutMasterId r:id="rId40"/>
  </p:handoutMasterIdLst>
  <p:sldIdLst>
    <p:sldId id="402" r:id="rId9"/>
    <p:sldId id="518" r:id="rId10"/>
    <p:sldId id="594" r:id="rId11"/>
    <p:sldId id="484" r:id="rId12"/>
    <p:sldId id="598" r:id="rId13"/>
    <p:sldId id="577" r:id="rId14"/>
    <p:sldId id="562" r:id="rId15"/>
    <p:sldId id="563" r:id="rId16"/>
    <p:sldId id="537" r:id="rId17"/>
    <p:sldId id="534" r:id="rId18"/>
    <p:sldId id="588" r:id="rId19"/>
    <p:sldId id="569" r:id="rId20"/>
    <p:sldId id="572" r:id="rId21"/>
    <p:sldId id="570" r:id="rId22"/>
    <p:sldId id="564" r:id="rId23"/>
    <p:sldId id="565" r:id="rId24"/>
    <p:sldId id="541" r:id="rId25"/>
    <p:sldId id="589" r:id="rId26"/>
    <p:sldId id="556" r:id="rId27"/>
    <p:sldId id="591" r:id="rId28"/>
    <p:sldId id="579" r:id="rId29"/>
    <p:sldId id="581" r:id="rId30"/>
    <p:sldId id="602" r:id="rId31"/>
    <p:sldId id="603" r:id="rId32"/>
    <p:sldId id="605" r:id="rId33"/>
    <p:sldId id="601" r:id="rId34"/>
    <p:sldId id="599" r:id="rId35"/>
    <p:sldId id="568" r:id="rId36"/>
    <p:sldId id="582" r:id="rId37"/>
    <p:sldId id="583" r:id="rId38"/>
  </p:sldIdLst>
  <p:sldSz cx="9144000" cy="5143500" type="screen16x9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pos="2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7C9"/>
    <a:srgbClr val="D9D27E"/>
    <a:srgbClr val="000000"/>
    <a:srgbClr val="939393"/>
    <a:srgbClr val="A6A6A6"/>
    <a:srgbClr val="9A9A9A"/>
    <a:srgbClr val="64666A"/>
    <a:srgbClr val="55575B"/>
    <a:srgbClr val="5B5D61"/>
    <a:srgbClr val="545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5201" autoAdjust="0"/>
  </p:normalViewPr>
  <p:slideViewPr>
    <p:cSldViewPr>
      <p:cViewPr varScale="1">
        <p:scale>
          <a:sx n="100" d="100"/>
          <a:sy n="100" d="100"/>
        </p:scale>
        <p:origin x="78" y="630"/>
      </p:cViewPr>
      <p:guideLst>
        <p:guide orient="horz" pos="1164"/>
        <p:guide pos="256"/>
      </p:guideLst>
    </p:cSldViewPr>
  </p:slideViewPr>
  <p:outlineViewPr>
    <p:cViewPr>
      <p:scale>
        <a:sx n="33" d="100"/>
        <a:sy n="33" d="100"/>
      </p:scale>
      <p:origin x="0" y="-1023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3870"/>
    </p:cViewPr>
  </p:sorterViewPr>
  <p:notesViewPr>
    <p:cSldViewPr>
      <p:cViewPr varScale="1">
        <p:scale>
          <a:sx n="65" d="100"/>
          <a:sy n="65" d="100"/>
        </p:scale>
        <p:origin x="198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CD4BC3-4558-412F-8D5B-8D118CCE74BB}" type="datetimeFigureOut">
              <a:rPr lang="en-US" smtClean="0"/>
              <a:pPr/>
              <a:t>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03289E-2394-452D-948A-64C5AC31F6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077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indent="0" algn="l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ctr" anchorCtr="0"/>
          <a:lstStyle>
            <a:lvl1pPr marL="0" marR="0" indent="0" algn="l" rtl="0">
              <a:defRPr sz="18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indent="0" algn="l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 sz="1800" b="0" i="0" u="none" strike="noStrike" cap="none" baseline="0"/>
            </a:lvl2pPr>
            <a:lvl3pPr marL="0" marR="0" indent="0" algn="l" rtl="0">
              <a:defRPr sz="1800" b="0" i="0" u="none" strike="noStrike" cap="none" baseline="0"/>
            </a:lvl3pPr>
            <a:lvl4pPr marL="0" marR="0" indent="0" algn="l" rtl="0">
              <a:defRPr sz="1800" b="0" i="0" u="none" strike="noStrike" cap="none" baseline="0"/>
            </a:lvl4pPr>
            <a:lvl5pPr marL="0" marR="0" indent="0" algn="l" rtl="0">
              <a:defRPr sz="1800" b="0" i="0" u="none" strike="noStrike" cap="none" baseline="0"/>
            </a:lvl5pPr>
            <a:lvl6pPr marL="0" marR="0" indent="0" algn="l" rtl="0">
              <a:defRPr sz="1800" b="0" i="0" u="none" strike="noStrike" cap="none" baseline="0"/>
            </a:lvl6pPr>
            <a:lvl7pPr marL="0" marR="0" indent="0" algn="l" rtl="0">
              <a:defRPr sz="1800" b="0" i="0" u="none" strike="noStrike" cap="none" baseline="0"/>
            </a:lvl7pPr>
            <a:lvl8pPr marL="0" marR="0" indent="0" algn="l" rtl="0">
              <a:defRPr sz="1800" b="0" i="0" u="none" strike="noStrike" cap="none" baseline="0"/>
            </a:lvl8pPr>
            <a:lvl9pPr marL="0" marR="0" indent="0" algn="l" rtl="0">
              <a:defRPr sz="1800" b="0" i="0" u="none" strike="noStrike" cap="none" baseline="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938878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01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Retromammary fat pectoralis interface, and retromammary fat glandular interface, glands pink, ducts red, cancer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Segmentation possible due to 3D quantitative accuracy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Skin, fat, connective, ducts, glandular, cysts, fibro-adenomas, cancers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Pectoralis is distinguishable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3D algorithm – necessity of 3D model of field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Quantitative throughout breast volume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Hi Resolution through breast volume:  all three views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u="sng" dirty="0"/>
              <a:t>One data </a:t>
            </a:r>
            <a:r>
              <a:rPr lang="en-US" sz="2200" dirty="0"/>
              <a:t>level affects </a:t>
            </a:r>
            <a:r>
              <a:rPr lang="en-US" sz="2200" u="sng" dirty="0"/>
              <a:t>multiple image levels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4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7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nonlinear conjugate gradient minimization of ~40 million </a:t>
            </a:r>
            <a:r>
              <a:rPr lang="en-US" dirty="0" err="1"/>
              <a:t>uknowns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4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Twist mentioned earlier, note the reconstruction of the low speed of sound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0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bottom of sphere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02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the vertical extent is ~64 mm, should be roughly slightly below center of sphere:  2 mm + 5 mm = 7 mm, 7.5 mm center to top of phantom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Pectoralis visible, retromammary fat pectoralis interface retromammary fat – glandular interface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3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2D image shows degradation of resolution near the chest wall.  Even before the top is reached there appears to be a significant reduction in image quality.  This emphasizes the importance of 3D.  Note also near the nipple region there is significant loss of resolution, again where the 3D curvature is high.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0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2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gradFill flip="none" rotWithShape="1">
          <a:gsLst>
            <a:gs pos="100000">
              <a:schemeClr val="tx1"/>
            </a:gs>
            <a:gs pos="71000">
              <a:schemeClr val="bg2">
                <a:tint val="45000"/>
                <a:shade val="99000"/>
                <a:satMod val="350000"/>
              </a:schemeClr>
            </a:gs>
            <a:gs pos="20000">
              <a:schemeClr val="bg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16140" y="3181350"/>
            <a:ext cx="6915150" cy="6286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2216140" y="4019550"/>
            <a:ext cx="57753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11858" y="4257419"/>
            <a:ext cx="5779607" cy="3717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 or location/date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4831996"/>
            <a:ext cx="8229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0" i="0" u="none" strike="noStrike" cap="none" baseline="0" dirty="0">
                <a:solidFill>
                  <a:schemeClr val="bg1"/>
                </a:solidFill>
                <a:effectLst/>
                <a:latin typeface="+mj-lt"/>
                <a:ea typeface="Arial"/>
                <a:cs typeface="Arial"/>
                <a:sym typeface="Arial"/>
              </a:rPr>
              <a:t>Confidential &amp; Proprietary. Copyright © 2017 QT Ultrasound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8184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‒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99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4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agraph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3"/>
            <a:ext cx="3962400" cy="3531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3"/>
            <a:ext cx="3962400" cy="3531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724400" y="1021081"/>
            <a:ext cx="3962400" cy="35318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878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7938" y="72960"/>
            <a:ext cx="8694738" cy="5143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724"/>
            <a:ext cx="6629400" cy="422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8703"/>
            <a:ext cx="8229600" cy="3531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7200" y="4831996"/>
            <a:ext cx="8229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2F541CA-B39F-4519-A96D-1DE30EAE6852}" type="slidenum">
              <a:rPr lang="en-US" sz="700" b="0" i="0" u="none" strike="noStrike" cap="none" baseline="0" smtClean="0">
                <a:solidFill>
                  <a:schemeClr val="bg2"/>
                </a:solidFill>
                <a:effectLst/>
                <a:latin typeface="+mj-lt"/>
                <a:ea typeface="Arial"/>
                <a:cs typeface="Arial"/>
                <a:sym typeface="Arial"/>
              </a:rPr>
              <a:pPr algn="l"/>
              <a:t>‹#›</a:t>
            </a:fld>
            <a:r>
              <a:rPr lang="en-US" sz="700" b="0" i="0" u="none" strike="noStrike" cap="none" baseline="0" dirty="0">
                <a:solidFill>
                  <a:schemeClr val="bg2"/>
                </a:solidFill>
                <a:effectLst/>
                <a:latin typeface="+mj-lt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 Confidential &amp; Proprietary. Copyright © 2017 QT Ultrasound LLC. All Rights Reserved.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722120"/>
            <a:ext cx="1371600" cy="31998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7391400" y="4629150"/>
            <a:ext cx="1600200" cy="412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01" r:id="rId2"/>
    <p:sldLayoutId id="2147483703" r:id="rId3"/>
    <p:sldLayoutId id="2147483702" r:id="rId4"/>
    <p:sldLayoutId id="214748371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260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kern="1200">
          <a:solidFill>
            <a:schemeClr val="accent6"/>
          </a:solidFill>
          <a:latin typeface="+mj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accent6"/>
          </a:solidFill>
          <a:latin typeface="+mj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6"/>
          </a:solidFill>
          <a:latin typeface="+mj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742950"/>
            <a:ext cx="9144000" cy="18288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200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2495550"/>
            <a:ext cx="9144000" cy="91440"/>
          </a:xfrm>
          <a:prstGeom prst="rect">
            <a:avLst/>
          </a:prstGeom>
          <a:solidFill>
            <a:srgbClr val="818B4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90" y="4697246"/>
            <a:ext cx="1476794" cy="34452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7315200" y="4552950"/>
            <a:ext cx="1600200" cy="48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ov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5.mov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5.mov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428750"/>
            <a:ext cx="6901449" cy="1905000"/>
          </a:xfrm>
        </p:spPr>
        <p:txBody>
          <a:bodyPr anchor="t">
            <a:noAutofit/>
          </a:bodyPr>
          <a:lstStyle/>
          <a:p>
            <a:r>
              <a:rPr lang="en-US" b="1" dirty="0"/>
              <a:t>3D ultrasound tomography and segmentation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81400" y="4095750"/>
            <a:ext cx="4572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libri"/>
              </a:rPr>
              <a:t>J. Wiskin, B. Malik, M. Lenox</a:t>
            </a:r>
          </a:p>
        </p:txBody>
      </p:sp>
    </p:spTree>
    <p:extLst>
      <p:ext uri="{BB962C8B-B14F-4D97-AF65-F5344CB8AC3E}">
        <p14:creationId xmlns:p14="http://schemas.microsoft.com/office/powerpoint/2010/main" val="7496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F18C-CD91-445E-B630-7BFC176B8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Reconstruction at mid-level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CF0F5-F6B8-4D56-83E3-86624D08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194" y="0"/>
            <a:ext cx="1105612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16950-62A4-404B-858C-CD97D7BD9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99" t="29280" r="33730" b="13456"/>
          <a:stretch/>
        </p:blipFill>
        <p:spPr>
          <a:xfrm rot="956024">
            <a:off x="6012722" y="1743147"/>
            <a:ext cx="1994427" cy="2326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3E1DE7-4E6C-440B-A22F-BA16EC709726}"/>
              </a:ext>
            </a:extLst>
          </p:cNvPr>
          <p:cNvSpPr txBox="1"/>
          <p:nvPr/>
        </p:nvSpPr>
        <p:spPr>
          <a:xfrm>
            <a:off x="6934200" y="104775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sphere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78FDB0-D38B-4BDE-8D65-7863C4EBC490}"/>
              </a:ext>
            </a:extLst>
          </p:cNvPr>
          <p:cNvCxnSpPr>
            <a:cxnSpLocks/>
          </p:cNvCxnSpPr>
          <p:nvPr/>
        </p:nvCxnSpPr>
        <p:spPr>
          <a:xfrm flipH="1">
            <a:off x="7239000" y="1352550"/>
            <a:ext cx="152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13C6E5-657D-41F9-8FC0-DEBE734C904E}"/>
              </a:ext>
            </a:extLst>
          </p:cNvPr>
          <p:cNvSpPr txBox="1"/>
          <p:nvPr/>
        </p:nvSpPr>
        <p:spPr>
          <a:xfrm>
            <a:off x="5334000" y="180975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rod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80D1E-3AEA-4E12-8A19-DE545D2DDC60}"/>
              </a:ext>
            </a:extLst>
          </p:cNvPr>
          <p:cNvCxnSpPr>
            <a:cxnSpLocks/>
          </p:cNvCxnSpPr>
          <p:nvPr/>
        </p:nvCxnSpPr>
        <p:spPr>
          <a:xfrm>
            <a:off x="5867400" y="2419350"/>
            <a:ext cx="4572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46F9223-42E0-4772-BD8C-6301C8BA8A47}"/>
              </a:ext>
            </a:extLst>
          </p:cNvPr>
          <p:cNvSpPr txBox="1"/>
          <p:nvPr/>
        </p:nvSpPr>
        <p:spPr>
          <a:xfrm>
            <a:off x="0" y="257175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rod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7C53F4-E384-4334-9E9F-D98A364DE595}"/>
              </a:ext>
            </a:extLst>
          </p:cNvPr>
          <p:cNvSpPr txBox="1"/>
          <p:nvPr/>
        </p:nvSpPr>
        <p:spPr>
          <a:xfrm>
            <a:off x="2421753" y="107453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sphere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6F0F8-17F3-4EEE-BD49-B3CB9ECED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9" r="66297"/>
          <a:stretch/>
        </p:blipFill>
        <p:spPr>
          <a:xfrm>
            <a:off x="1154464" y="1697683"/>
            <a:ext cx="2624667" cy="230748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278C49-AEE6-4070-8748-723245FF17FB}"/>
              </a:ext>
            </a:extLst>
          </p:cNvPr>
          <p:cNvCxnSpPr/>
          <p:nvPr/>
        </p:nvCxnSpPr>
        <p:spPr>
          <a:xfrm flipV="1">
            <a:off x="1676400" y="3638550"/>
            <a:ext cx="457200" cy="8382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9C8619-C4C3-4633-A5F1-C47FBB163250}"/>
              </a:ext>
            </a:extLst>
          </p:cNvPr>
          <p:cNvSpPr txBox="1"/>
          <p:nvPr/>
        </p:nvSpPr>
        <p:spPr>
          <a:xfrm>
            <a:off x="8001000" y="2800350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rod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6E5AFB-50E0-442D-A013-00898BC44E61}"/>
              </a:ext>
            </a:extLst>
          </p:cNvPr>
          <p:cNvCxnSpPr>
            <a:cxnSpLocks/>
          </p:cNvCxnSpPr>
          <p:nvPr/>
        </p:nvCxnSpPr>
        <p:spPr>
          <a:xfrm flipH="1">
            <a:off x="7239000" y="2952750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01E78C-3306-4FDF-B482-1341BCF8AD6C}"/>
              </a:ext>
            </a:extLst>
          </p:cNvPr>
          <p:cNvSpPr txBox="1"/>
          <p:nvPr/>
        </p:nvSpPr>
        <p:spPr>
          <a:xfrm>
            <a:off x="7239000" y="44005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 filled with water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90600" y="2647950"/>
            <a:ext cx="685800" cy="762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4424" y="4476750"/>
            <a:ext cx="154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sphere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64241" y="1352550"/>
            <a:ext cx="135754" cy="685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1000" y="107604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filled rods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90600" y="1453796"/>
            <a:ext cx="1066800" cy="72528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64869" y="4110012"/>
            <a:ext cx="154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sphere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C80D1E-3AEA-4E12-8A19-DE545D2DDC60}"/>
              </a:ext>
            </a:extLst>
          </p:cNvPr>
          <p:cNvCxnSpPr>
            <a:cxnSpLocks/>
          </p:cNvCxnSpPr>
          <p:nvPr/>
        </p:nvCxnSpPr>
        <p:spPr>
          <a:xfrm flipV="1">
            <a:off x="6324600" y="3638550"/>
            <a:ext cx="3810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4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45AB-873B-444B-B5F5-77DFC4C2A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724"/>
            <a:ext cx="8382000" cy="422672"/>
          </a:xfrm>
        </p:spPr>
        <p:txBody>
          <a:bodyPr>
            <a:normAutofit fontScale="90000"/>
          </a:bodyPr>
          <a:lstStyle/>
          <a:p>
            <a:r>
              <a:rPr lang="en-US" dirty="0"/>
              <a:t>Segmentation - Internal structure of acceptance phantom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9E9AB-4D1F-4726-A882-12EE24E820B6}"/>
              </a:ext>
            </a:extLst>
          </p:cNvPr>
          <p:cNvSpPr txBox="1"/>
          <p:nvPr/>
        </p:nvSpPr>
        <p:spPr>
          <a:xfrm>
            <a:off x="304800" y="318135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Clearly shows the high speed rods (2) and high speed spheres (2) and water speed holes (4)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459FF-C560-4DD9-96E2-E1E87A609859}"/>
              </a:ext>
            </a:extLst>
          </p:cNvPr>
          <p:cNvSpPr txBox="1"/>
          <p:nvPr/>
        </p:nvSpPr>
        <p:spPr>
          <a:xfrm>
            <a:off x="304800" y="135255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Segmentation based on QT Ultrasound Image</a:t>
            </a:r>
          </a:p>
        </p:txBody>
      </p:sp>
      <p:pic>
        <p:nvPicPr>
          <p:cNvPr id="7" name="interpolatedphantom">
            <a:hlinkClick r:id="" action="ppaction://media"/>
            <a:extLst>
              <a:ext uri="{FF2B5EF4-FFF2-40B4-BE49-F238E27FC236}">
                <a16:creationId xmlns:a16="http://schemas.microsoft.com/office/drawing/2014/main" id="{F553AEE3-8989-4E88-8BA9-93C79CAC4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45" t="14319" r="11542" b="6662"/>
          <a:stretch/>
        </p:blipFill>
        <p:spPr>
          <a:xfrm>
            <a:off x="2971800" y="984250"/>
            <a:ext cx="3991429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1962150"/>
            <a:ext cx="1952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‘twist’ in the high speed rod – this objectively present – not an artefact</a:t>
            </a:r>
          </a:p>
        </p:txBody>
      </p:sp>
    </p:spTree>
    <p:extLst>
      <p:ext uri="{BB962C8B-B14F-4D97-AF65-F5344CB8AC3E}">
        <p14:creationId xmlns:p14="http://schemas.microsoft.com/office/powerpoint/2010/main" val="34173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88E1240E-44ED-4161-B96C-4301D949ED5C}"/>
              </a:ext>
            </a:extLst>
          </p:cNvPr>
          <p:cNvSpPr/>
          <p:nvPr/>
        </p:nvSpPr>
        <p:spPr>
          <a:xfrm>
            <a:off x="990600" y="1276350"/>
            <a:ext cx="7696200" cy="3429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A590D-11AF-46D7-B318-99C91EE3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724"/>
            <a:ext cx="8382000" cy="422672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Schematic for vertical positioning of acceptance phantom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16568-EFDC-47A3-9829-4E774A1BC1E6}"/>
              </a:ext>
            </a:extLst>
          </p:cNvPr>
          <p:cNvSpPr/>
          <p:nvPr/>
        </p:nvSpPr>
        <p:spPr>
          <a:xfrm>
            <a:off x="6553200" y="1276350"/>
            <a:ext cx="1447800" cy="6858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6249CF-86B4-47B3-9D6F-3E0D146CA205}"/>
              </a:ext>
            </a:extLst>
          </p:cNvPr>
          <p:cNvCxnSpPr/>
          <p:nvPr/>
        </p:nvCxnSpPr>
        <p:spPr>
          <a:xfrm>
            <a:off x="5791200" y="127635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88F226-7D84-45FA-9428-9B350530EBAE}"/>
              </a:ext>
            </a:extLst>
          </p:cNvPr>
          <p:cNvCxnSpPr/>
          <p:nvPr/>
        </p:nvCxnSpPr>
        <p:spPr>
          <a:xfrm>
            <a:off x="5791200" y="1324839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2399B-7818-479F-9BD7-B6FB8780A6F6}"/>
              </a:ext>
            </a:extLst>
          </p:cNvPr>
          <p:cNvCxnSpPr/>
          <p:nvPr/>
        </p:nvCxnSpPr>
        <p:spPr>
          <a:xfrm>
            <a:off x="5791200" y="1885950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656961B-F846-4987-9BA7-7495FB9D511F}"/>
              </a:ext>
            </a:extLst>
          </p:cNvPr>
          <p:cNvSpPr txBox="1"/>
          <p:nvPr/>
        </p:nvSpPr>
        <p:spPr>
          <a:xfrm>
            <a:off x="5257800" y="112395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2455BC-5A25-43B4-B161-231058B3C28F}"/>
              </a:ext>
            </a:extLst>
          </p:cNvPr>
          <p:cNvCxnSpPr/>
          <p:nvPr/>
        </p:nvCxnSpPr>
        <p:spPr>
          <a:xfrm>
            <a:off x="6019800" y="1331769"/>
            <a:ext cx="0" cy="56692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C56B20-514F-4C53-963C-C32762B0A33C}"/>
              </a:ext>
            </a:extLst>
          </p:cNvPr>
          <p:cNvSpPr txBox="1"/>
          <p:nvPr/>
        </p:nvSpPr>
        <p:spPr>
          <a:xfrm>
            <a:off x="5181600" y="158115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mm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A85C0E-AEE4-40B4-8908-53F073882F98}"/>
              </a:ext>
            </a:extLst>
          </p:cNvPr>
          <p:cNvSpPr/>
          <p:nvPr/>
        </p:nvSpPr>
        <p:spPr>
          <a:xfrm>
            <a:off x="2514600" y="999258"/>
            <a:ext cx="2209800" cy="266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2F7B44-C4D6-43E0-AED5-9E8200658CBB}"/>
              </a:ext>
            </a:extLst>
          </p:cNvPr>
          <p:cNvCxnSpPr/>
          <p:nvPr/>
        </p:nvCxnSpPr>
        <p:spPr>
          <a:xfrm>
            <a:off x="914400" y="1269423"/>
            <a:ext cx="7391400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10CCD8-D8C8-4E3C-9DBB-236B70B86CCC}"/>
              </a:ext>
            </a:extLst>
          </p:cNvPr>
          <p:cNvSpPr txBox="1"/>
          <p:nvPr/>
        </p:nvSpPr>
        <p:spPr>
          <a:xfrm>
            <a:off x="304800" y="895350"/>
            <a:ext cx="1524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level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382A00-1858-4C26-AA95-1E103B5E8912}"/>
              </a:ext>
            </a:extLst>
          </p:cNvPr>
          <p:cNvCxnSpPr>
            <a:cxnSpLocks/>
          </p:cNvCxnSpPr>
          <p:nvPr/>
        </p:nvCxnSpPr>
        <p:spPr>
          <a:xfrm>
            <a:off x="1447800" y="1075458"/>
            <a:ext cx="457200" cy="20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DB4BF0F-EE19-4727-A8C2-CCDECCFAE715}"/>
              </a:ext>
            </a:extLst>
          </p:cNvPr>
          <p:cNvSpPr/>
          <p:nvPr/>
        </p:nvSpPr>
        <p:spPr>
          <a:xfrm>
            <a:off x="3810000" y="1304055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E9750-FB0F-4E77-8376-3A1981C5D7CA}"/>
              </a:ext>
            </a:extLst>
          </p:cNvPr>
          <p:cNvCxnSpPr>
            <a:cxnSpLocks/>
          </p:cNvCxnSpPr>
          <p:nvPr/>
        </p:nvCxnSpPr>
        <p:spPr>
          <a:xfrm>
            <a:off x="2286001" y="971550"/>
            <a:ext cx="0" cy="18288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E4C4F1-35E8-42D1-8354-AB4D66DA7522}"/>
              </a:ext>
            </a:extLst>
          </p:cNvPr>
          <p:cNvSpPr txBox="1"/>
          <p:nvPr/>
        </p:nvSpPr>
        <p:spPr>
          <a:xfrm>
            <a:off x="1524000" y="74295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mm cap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693158-8E37-4AF9-8323-491A24B17827}"/>
              </a:ext>
            </a:extLst>
          </p:cNvPr>
          <p:cNvCxnSpPr>
            <a:cxnSpLocks/>
          </p:cNvCxnSpPr>
          <p:nvPr/>
        </p:nvCxnSpPr>
        <p:spPr>
          <a:xfrm>
            <a:off x="4003965" y="1130877"/>
            <a:ext cx="1" cy="384048"/>
          </a:xfrm>
          <a:prstGeom prst="straightConnector1">
            <a:avLst/>
          </a:prstGeom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4AB351-C0E1-43CB-8C14-8C7A61AFCFAC}"/>
              </a:ext>
            </a:extLst>
          </p:cNvPr>
          <p:cNvSpPr txBox="1"/>
          <p:nvPr/>
        </p:nvSpPr>
        <p:spPr>
          <a:xfrm>
            <a:off x="4724400" y="135255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mm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4295E4A-B217-4D31-B19E-77928FCA034A}"/>
              </a:ext>
            </a:extLst>
          </p:cNvPr>
          <p:cNvCxnSpPr>
            <a:cxnSpLocks/>
          </p:cNvCxnSpPr>
          <p:nvPr/>
        </p:nvCxnSpPr>
        <p:spPr>
          <a:xfrm flipH="1" flipV="1">
            <a:off x="4114800" y="1304925"/>
            <a:ext cx="762000" cy="148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1852AFA-56F8-4472-B8F8-E22CB219A1EB}"/>
              </a:ext>
            </a:extLst>
          </p:cNvPr>
          <p:cNvSpPr txBox="1"/>
          <p:nvPr/>
        </p:nvSpPr>
        <p:spPr>
          <a:xfrm>
            <a:off x="6324600" y="21145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3D5A141-915C-488A-889D-23214A4782E1}"/>
              </a:ext>
            </a:extLst>
          </p:cNvPr>
          <p:cNvCxnSpPr/>
          <p:nvPr/>
        </p:nvCxnSpPr>
        <p:spPr>
          <a:xfrm>
            <a:off x="2514600" y="1123950"/>
            <a:ext cx="22098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33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B637-6AD8-42CD-8418-CAC9CED8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15 mm spheres  - ROI fast 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163B7-90CB-4EB4-B215-E23C26967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54"/>
          <a:stretch/>
        </p:blipFill>
        <p:spPr>
          <a:xfrm>
            <a:off x="1752600" y="517104"/>
            <a:ext cx="7239000" cy="4626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30032-CB76-4523-A1E5-CC4C2C1967A0}"/>
              </a:ext>
            </a:extLst>
          </p:cNvPr>
          <p:cNvSpPr txBox="1"/>
          <p:nvPr/>
        </p:nvSpPr>
        <p:spPr>
          <a:xfrm>
            <a:off x="154057" y="150495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Speed of sound higher than background and water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714750"/>
            <a:ext cx="114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‘twist’ in the high speed rod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24000" y="2724150"/>
            <a:ext cx="5105400" cy="12192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673F-980C-43C5-8EE4-7B170740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3124200" cy="422672"/>
          </a:xfrm>
        </p:spPr>
        <p:txBody>
          <a:bodyPr>
            <a:normAutofit fontScale="90000"/>
          </a:bodyPr>
          <a:lstStyle/>
          <a:p>
            <a:r>
              <a:rPr lang="en-US" dirty="0"/>
              <a:t>2D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6A051-7417-44D1-A9D6-13B96EF8D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6"/>
          <a:stretch/>
        </p:blipFill>
        <p:spPr>
          <a:xfrm>
            <a:off x="2362200" y="426576"/>
            <a:ext cx="5740400" cy="477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0DEC3-F53B-4225-9E6B-397F6FE91F1F}"/>
              </a:ext>
            </a:extLst>
          </p:cNvPr>
          <p:cNvSpPr txBox="1"/>
          <p:nvPr/>
        </p:nvSpPr>
        <p:spPr>
          <a:xfrm>
            <a:off x="533400" y="3409950"/>
            <a:ext cx="129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Sphere is not reconstructed with 2D algorithm – </a:t>
            </a:r>
            <a:r>
              <a:rPr lang="en-US" dirty="0">
                <a:solidFill>
                  <a:srgbClr val="FFC000"/>
                </a:solidFill>
              </a:rPr>
              <a:t>yellow arrow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66208-D31D-4385-BD3C-7310929A887C}"/>
              </a:ext>
            </a:extLst>
          </p:cNvPr>
          <p:cNvSpPr txBox="1"/>
          <p:nvPr/>
        </p:nvSpPr>
        <p:spPr>
          <a:xfrm>
            <a:off x="533400" y="180975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top of the reconstruction – </a:t>
            </a:r>
            <a:r>
              <a:rPr lang="en-US" dirty="0">
                <a:solidFill>
                  <a:srgbClr val="FF0000"/>
                </a:solidFill>
              </a:rPr>
              <a:t>red line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4D99D3-6FD3-4535-A559-0741352090BD}"/>
              </a:ext>
            </a:extLst>
          </p:cNvPr>
          <p:cNvCxnSpPr/>
          <p:nvPr/>
        </p:nvCxnSpPr>
        <p:spPr>
          <a:xfrm>
            <a:off x="5410200" y="1962150"/>
            <a:ext cx="0" cy="533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914900" y="14476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Bottom of sphere</a:t>
            </a:r>
          </a:p>
        </p:txBody>
      </p:sp>
    </p:spTree>
    <p:extLst>
      <p:ext uri="{BB962C8B-B14F-4D97-AF65-F5344CB8AC3E}">
        <p14:creationId xmlns:p14="http://schemas.microsoft.com/office/powerpoint/2010/main" val="9163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D3720-915D-4C1B-B7B2-74A6EC2E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0371" r="58017" b="23333"/>
          <a:stretch/>
        </p:blipFill>
        <p:spPr>
          <a:xfrm>
            <a:off x="2384156" y="1047750"/>
            <a:ext cx="3263685" cy="3388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0586E-4A72-4DA3-9694-8EAEA58248D1}"/>
              </a:ext>
            </a:extLst>
          </p:cNvPr>
          <p:cNvSpPr txBox="1"/>
          <p:nvPr/>
        </p:nvSpPr>
        <p:spPr>
          <a:xfrm>
            <a:off x="445577" y="1504950"/>
            <a:ext cx="129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the top – sphere is visible – totally reconstructed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C4822-6A23-45FB-98DC-7479CFFF1CD8}"/>
              </a:ext>
            </a:extLst>
          </p:cNvPr>
          <p:cNvSpPr txBox="1"/>
          <p:nvPr/>
        </p:nvSpPr>
        <p:spPr>
          <a:xfrm>
            <a:off x="152400" y="571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3D reconstruction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4427E-FE28-4CCF-A1A8-A07FFE1E1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2" b="74076"/>
          <a:stretch/>
        </p:blipFill>
        <p:spPr>
          <a:xfrm>
            <a:off x="2393197" y="2447390"/>
            <a:ext cx="3254644" cy="5894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A71CE9-990C-4B79-BEAC-C7FB66295FD4}"/>
              </a:ext>
            </a:extLst>
          </p:cNvPr>
          <p:cNvCxnSpPr/>
          <p:nvPr/>
        </p:nvCxnSpPr>
        <p:spPr>
          <a:xfrm>
            <a:off x="1828800" y="2784852"/>
            <a:ext cx="426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C64C8C-4599-4029-8989-E8C2737DCF96}"/>
              </a:ext>
            </a:extLst>
          </p:cNvPr>
          <p:cNvSpPr txBox="1"/>
          <p:nvPr/>
        </p:nvSpPr>
        <p:spPr>
          <a:xfrm>
            <a:off x="6324600" y="264795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of 2D image is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5AB951-5D19-4E2B-80A9-39421EC2045A}"/>
              </a:ext>
            </a:extLst>
          </p:cNvPr>
          <p:cNvCxnSpPr/>
          <p:nvPr/>
        </p:nvCxnSpPr>
        <p:spPr>
          <a:xfrm>
            <a:off x="1905000" y="2495550"/>
            <a:ext cx="419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0B159D-B033-4461-A68F-30F27A9FF2EC}"/>
              </a:ext>
            </a:extLst>
          </p:cNvPr>
          <p:cNvSpPr txBox="1"/>
          <p:nvPr/>
        </p:nvSpPr>
        <p:spPr>
          <a:xfrm>
            <a:off x="6172200" y="226695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level</a:t>
            </a:r>
          </a:p>
        </p:txBody>
      </p:sp>
    </p:spTree>
    <p:extLst>
      <p:ext uri="{BB962C8B-B14F-4D97-AF65-F5344CB8AC3E}">
        <p14:creationId xmlns:p14="http://schemas.microsoft.com/office/powerpoint/2010/main" val="37987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EEB7-DD95-421E-A883-63FBE925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"/>
            <a:ext cx="6629400" cy="422672"/>
          </a:xfrm>
        </p:spPr>
        <p:txBody>
          <a:bodyPr>
            <a:normAutofit fontScale="90000"/>
          </a:bodyPr>
          <a:lstStyle/>
          <a:p>
            <a:r>
              <a:rPr lang="en-US" dirty="0"/>
              <a:t>Quantitative values – can be segmented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BEC2C-A5C1-4D6E-8776-4F33B371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65" r="14920" b="27946"/>
          <a:stretch/>
        </p:blipFill>
        <p:spPr>
          <a:xfrm>
            <a:off x="2819400" y="1378981"/>
            <a:ext cx="5609539" cy="2514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6C6AF-B385-494D-BF2B-93AB11D918D9}"/>
              </a:ext>
            </a:extLst>
          </p:cNvPr>
          <p:cNvSpPr txBox="1"/>
          <p:nvPr/>
        </p:nvSpPr>
        <p:spPr>
          <a:xfrm>
            <a:off x="304800" y="112395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Sphere can be segmented out in the 3D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9346A-62E2-4C84-83A9-D467275F35E9}"/>
              </a:ext>
            </a:extLst>
          </p:cNvPr>
          <p:cNvSpPr txBox="1"/>
          <p:nvPr/>
        </p:nvSpPr>
        <p:spPr>
          <a:xfrm>
            <a:off x="152400" y="249555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of sphere clearly visible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segmented out from fat-like background</a:t>
            </a:r>
          </a:p>
        </p:txBody>
      </p:sp>
    </p:spTree>
    <p:extLst>
      <p:ext uri="{BB962C8B-B14F-4D97-AF65-F5344CB8AC3E}">
        <p14:creationId xmlns:p14="http://schemas.microsoft.com/office/powerpoint/2010/main" val="7550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1A0B-16F5-44ED-A97B-9017AE382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Quantitative accuracy - Line plot through reconstruction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E3062-51CA-4FB7-8053-AC35026F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276350"/>
            <a:ext cx="2551445" cy="2557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8D11C-89D7-4538-A2DF-9480E457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3095"/>
            <a:ext cx="3438525" cy="22630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D144D7-45BD-41B2-9B4E-5A4C75879D5C}"/>
              </a:ext>
            </a:extLst>
          </p:cNvPr>
          <p:cNvSpPr/>
          <p:nvPr/>
        </p:nvSpPr>
        <p:spPr>
          <a:xfrm>
            <a:off x="228600" y="1375495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7D5D0C-DDD9-4B1E-99CD-2D45A892D7E2}"/>
              </a:ext>
            </a:extLst>
          </p:cNvPr>
          <p:cNvCxnSpPr>
            <a:cxnSpLocks/>
          </p:cNvCxnSpPr>
          <p:nvPr/>
        </p:nvCxnSpPr>
        <p:spPr>
          <a:xfrm>
            <a:off x="762000" y="2331457"/>
            <a:ext cx="1752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03029F-3E12-4529-9533-06568052D97B}"/>
              </a:ext>
            </a:extLst>
          </p:cNvPr>
          <p:cNvSpPr txBox="1"/>
          <p:nvPr/>
        </p:nvSpPr>
        <p:spPr>
          <a:xfrm>
            <a:off x="3200400" y="2376275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level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0BDA64-492C-4393-8B71-66EEF32AD0D2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2366095"/>
            <a:ext cx="6096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A13A80-3144-4367-84D9-1D5E4527CB7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590925" y="1809751"/>
            <a:ext cx="904875" cy="54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40BDA6-D64D-441D-9F00-A45CF81AF6F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543300" y="2899495"/>
            <a:ext cx="1104900" cy="586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41B7D-3ED7-4A61-B484-A0F03818A0C0}"/>
              </a:ext>
            </a:extLst>
          </p:cNvPr>
          <p:cNvSpPr/>
          <p:nvPr/>
        </p:nvSpPr>
        <p:spPr>
          <a:xfrm>
            <a:off x="1039092" y="2047441"/>
            <a:ext cx="1188720" cy="76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AA8716-04E3-43A3-BED0-1CE4211AF874}"/>
              </a:ext>
            </a:extLst>
          </p:cNvPr>
          <p:cNvSpPr txBox="1"/>
          <p:nvPr/>
        </p:nvSpPr>
        <p:spPr>
          <a:xfrm>
            <a:off x="7239000" y="272415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rod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77F86D-373E-49D1-9404-C510636D094A}"/>
              </a:ext>
            </a:extLst>
          </p:cNvPr>
          <p:cNvCxnSpPr>
            <a:stCxn id="19" idx="1"/>
          </p:cNvCxnSpPr>
          <p:nvPr/>
        </p:nvCxnSpPr>
        <p:spPr>
          <a:xfrm flipH="1" flipV="1">
            <a:off x="5715000" y="2495550"/>
            <a:ext cx="1524000" cy="49021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D599442-70F1-4FB2-BF24-B17E68B075D8}"/>
              </a:ext>
            </a:extLst>
          </p:cNvPr>
          <p:cNvSpPr txBox="1"/>
          <p:nvPr/>
        </p:nvSpPr>
        <p:spPr>
          <a:xfrm>
            <a:off x="6858000" y="112395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sphere</a:t>
            </a:r>
          </a:p>
        </p:txBody>
      </p:sp>
    </p:spTree>
    <p:extLst>
      <p:ext uri="{BB962C8B-B14F-4D97-AF65-F5344CB8AC3E}">
        <p14:creationId xmlns:p14="http://schemas.microsoft.com/office/powerpoint/2010/main" val="10782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FD28-6493-4E44-B3D1-FB7ACFDD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 plot through 3D recon of phantom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F9138-596F-4AE7-B068-6C15DCAD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861"/>
            <a:ext cx="9144000" cy="2503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91F73-6934-4BF6-9E67-FC3E7AE6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3350"/>
            <a:ext cx="2551445" cy="25574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A943A1-26F0-4D01-AD40-AE95E874CA86}"/>
              </a:ext>
            </a:extLst>
          </p:cNvPr>
          <p:cNvCxnSpPr>
            <a:cxnSpLocks/>
          </p:cNvCxnSpPr>
          <p:nvPr/>
        </p:nvCxnSpPr>
        <p:spPr>
          <a:xfrm>
            <a:off x="3276600" y="1428750"/>
            <a:ext cx="350520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C9B7B4-6BA7-4A9C-9BF1-9CF365CA966F}"/>
              </a:ext>
            </a:extLst>
          </p:cNvPr>
          <p:cNvSpPr txBox="1"/>
          <p:nvPr/>
        </p:nvSpPr>
        <p:spPr>
          <a:xfrm>
            <a:off x="2438400" y="127635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 plot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728EF0-831E-486D-A47D-97FC7771EAFE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>
          <a:xfrm>
            <a:off x="3086100" y="1584127"/>
            <a:ext cx="1257300" cy="1065312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6A73B9A-7163-4CE4-BDAE-335A97541226}"/>
              </a:ext>
            </a:extLst>
          </p:cNvPr>
          <p:cNvSpPr txBox="1"/>
          <p:nvPr/>
        </p:nvSpPr>
        <p:spPr>
          <a:xfrm>
            <a:off x="4343400" y="24955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rod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C97D4-3794-4F03-BEDD-DE2242621CAE}"/>
              </a:ext>
            </a:extLst>
          </p:cNvPr>
          <p:cNvSpPr txBox="1"/>
          <p:nvPr/>
        </p:nvSpPr>
        <p:spPr>
          <a:xfrm>
            <a:off x="2057400" y="24193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rod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824A19-537B-431D-8F7F-32ED35CC6660}"/>
              </a:ext>
            </a:extLst>
          </p:cNvPr>
          <p:cNvCxnSpPr/>
          <p:nvPr/>
        </p:nvCxnSpPr>
        <p:spPr>
          <a:xfrm>
            <a:off x="3429000" y="2647950"/>
            <a:ext cx="53340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92494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QT reconstruction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22313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 value</a:t>
            </a:r>
          </a:p>
        </p:txBody>
      </p:sp>
    </p:spTree>
    <p:extLst>
      <p:ext uri="{BB962C8B-B14F-4D97-AF65-F5344CB8AC3E}">
        <p14:creationId xmlns:p14="http://schemas.microsoft.com/office/powerpoint/2010/main" val="1636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2F340-75D7-4607-BD5E-B33F8C06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Medium heterogeneous breast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167AE-C539-44A5-AB6B-59A7C43ABCFA}"/>
              </a:ext>
            </a:extLst>
          </p:cNvPr>
          <p:cNvSpPr txBox="1"/>
          <p:nvPr/>
        </p:nvSpPr>
        <p:spPr>
          <a:xfrm>
            <a:off x="13274" y="10477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Pectoralis visible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F89E8-868E-4DE8-8EF8-965B6659F1EB}"/>
              </a:ext>
            </a:extLst>
          </p:cNvPr>
          <p:cNvSpPr txBox="1"/>
          <p:nvPr/>
        </p:nvSpPr>
        <p:spPr>
          <a:xfrm>
            <a:off x="7744870" y="3714750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Inframammary fold also visible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23F2DA-BE5E-4AC4-8BF0-3CD35A93EA3E}"/>
              </a:ext>
            </a:extLst>
          </p:cNvPr>
          <p:cNvGrpSpPr/>
          <p:nvPr/>
        </p:nvGrpSpPr>
        <p:grpSpPr>
          <a:xfrm>
            <a:off x="1981200" y="1200150"/>
            <a:ext cx="5311920" cy="3705560"/>
            <a:chOff x="1981200" y="1200150"/>
            <a:chExt cx="5311920" cy="3705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9CE03A-E4BA-4C21-9985-4CA06ED9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756"/>
            <a:stretch/>
          </p:blipFill>
          <p:spPr>
            <a:xfrm>
              <a:off x="1981200" y="1200150"/>
              <a:ext cx="5311920" cy="37055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C315E7-20A3-4BAB-BACA-5787091AEB9D}"/>
                </a:ext>
              </a:extLst>
            </p:cNvPr>
            <p:cNvSpPr/>
            <p:nvPr/>
          </p:nvSpPr>
          <p:spPr>
            <a:xfrm>
              <a:off x="2010208" y="4629150"/>
              <a:ext cx="533400" cy="152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D00F29-F4AF-43AC-941C-98BFC17C2604}"/>
                </a:ext>
              </a:extLst>
            </p:cNvPr>
            <p:cNvSpPr/>
            <p:nvPr/>
          </p:nvSpPr>
          <p:spPr>
            <a:xfrm>
              <a:off x="4905808" y="4606040"/>
              <a:ext cx="504392" cy="1755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F5BFE5-D3EF-49D9-9E6C-E248D37C5CCE}"/>
              </a:ext>
            </a:extLst>
          </p:cNvPr>
          <p:cNvCxnSpPr/>
          <p:nvPr/>
        </p:nvCxnSpPr>
        <p:spPr>
          <a:xfrm>
            <a:off x="1676400" y="1276350"/>
            <a:ext cx="1371600" cy="8382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F69B16-989B-425E-87B5-218AA1669685}"/>
              </a:ext>
            </a:extLst>
          </p:cNvPr>
          <p:cNvSpPr txBox="1"/>
          <p:nvPr/>
        </p:nvSpPr>
        <p:spPr>
          <a:xfrm>
            <a:off x="152400" y="1581150"/>
            <a:ext cx="121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resolution 3D does show pectoralis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35BC5D-4573-4FAB-A613-0315CCDE49D5}"/>
              </a:ext>
            </a:extLst>
          </p:cNvPr>
          <p:cNvSpPr txBox="1"/>
          <p:nvPr/>
        </p:nvSpPr>
        <p:spPr>
          <a:xfrm>
            <a:off x="8534400" y="4857750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19dea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897BD15-1806-43ED-AD8D-106DED5692AD}"/>
              </a:ext>
            </a:extLst>
          </p:cNvPr>
          <p:cNvCxnSpPr/>
          <p:nvPr/>
        </p:nvCxnSpPr>
        <p:spPr>
          <a:xfrm flipH="1">
            <a:off x="7315200" y="3867150"/>
            <a:ext cx="457200" cy="3810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E8D0F8-BA45-4334-A324-948F8BF785F3}"/>
              </a:ext>
            </a:extLst>
          </p:cNvPr>
          <p:cNvSpPr txBox="1"/>
          <p:nvPr/>
        </p:nvSpPr>
        <p:spPr>
          <a:xfrm>
            <a:off x="381000" y="3028950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Retro-mammary fat - glandular interface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019CCF-DECF-4307-BD60-D46C8810215C}"/>
              </a:ext>
            </a:extLst>
          </p:cNvPr>
          <p:cNvCxnSpPr/>
          <p:nvPr/>
        </p:nvCxnSpPr>
        <p:spPr>
          <a:xfrm flipV="1">
            <a:off x="1371600" y="2266950"/>
            <a:ext cx="2133600" cy="8382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644E5A-565F-4DA8-B9D9-5D5E2C8DFF24}"/>
              </a:ext>
            </a:extLst>
          </p:cNvPr>
          <p:cNvSpPr txBox="1"/>
          <p:nvPr/>
        </p:nvSpPr>
        <p:spPr>
          <a:xfrm>
            <a:off x="228600" y="417195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Inframammary fold</a:t>
            </a:r>
          </a:p>
        </p:txBody>
      </p:sp>
    </p:spTree>
    <p:extLst>
      <p:ext uri="{BB962C8B-B14F-4D97-AF65-F5344CB8AC3E}">
        <p14:creationId xmlns:p14="http://schemas.microsoft.com/office/powerpoint/2010/main" val="41677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Quantitative 3D ultrasound 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8153400" cy="38862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Segmentation possible due to 3D quantitative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3D algorithm – necessity of 3D model of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Proximity to the chest wall with 3D modelling of field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Retromammary fat – glandular interface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Retromammary fat – pectoralis interface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“Distribution of cancers in the breast is uneven with clusters in the posterior tissue region – the retromammary fat glandular interface is an important area for cancer”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6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Movie showing difference 2D vs 3D reconstruction</a:t>
            </a:r>
          </a:p>
        </p:txBody>
      </p:sp>
      <p:pic>
        <p:nvPicPr>
          <p:cNvPr id="5" name="clip0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809750"/>
            <a:ext cx="7832725" cy="2346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D34F-2E86-4E4F-8E2A-0506E2E2C6E4}"/>
              </a:ext>
            </a:extLst>
          </p:cNvPr>
          <p:cNvSpPr txBox="1"/>
          <p:nvPr/>
        </p:nvSpPr>
        <p:spPr>
          <a:xfrm>
            <a:off x="5410200" y="120015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overlaid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2FA59-0B4D-493C-B967-EF48DD03F0F3}"/>
              </a:ext>
            </a:extLst>
          </p:cNvPr>
          <p:cNvSpPr txBox="1"/>
          <p:nvPr/>
        </p:nvSpPr>
        <p:spPr>
          <a:xfrm>
            <a:off x="1066800" y="89535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Pectoralis muscle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A2F09-E031-4183-9BDA-9F704A836DA9}"/>
              </a:ext>
            </a:extLst>
          </p:cNvPr>
          <p:cNvSpPr txBox="1"/>
          <p:nvPr/>
        </p:nvSpPr>
        <p:spPr>
          <a:xfrm>
            <a:off x="1447800" y="127635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image</a:t>
            </a:r>
          </a:p>
        </p:txBody>
      </p:sp>
    </p:spTree>
    <p:extLst>
      <p:ext uri="{BB962C8B-B14F-4D97-AF65-F5344CB8AC3E}">
        <p14:creationId xmlns:p14="http://schemas.microsoft.com/office/powerpoint/2010/main" val="11204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B002-5A9D-4B9D-BE63-C14FD716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vs 3D Sagittal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8CE3A7-901A-4F83-8F7D-AD94FC85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0"/>
          <a:stretch/>
        </p:blipFill>
        <p:spPr>
          <a:xfrm>
            <a:off x="2971800" y="742950"/>
            <a:ext cx="1638866" cy="4019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23B92-0FE7-4DF1-9E88-AF329AAF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9" t="7778" r="1804"/>
          <a:stretch/>
        </p:blipFill>
        <p:spPr>
          <a:xfrm>
            <a:off x="533400" y="819150"/>
            <a:ext cx="1438940" cy="388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9B4EF-00D9-4641-B3BF-B2B00BA7E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666750"/>
            <a:ext cx="1846863" cy="4400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2B199B-E624-434B-885A-41A1D25C2439}"/>
              </a:ext>
            </a:extLst>
          </p:cNvPr>
          <p:cNvSpPr txBox="1"/>
          <p:nvPr/>
        </p:nvSpPr>
        <p:spPr>
          <a:xfrm>
            <a:off x="8001000" y="1352550"/>
            <a:ext cx="83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overlaid on 3D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F50D3-4F22-4B8E-8D49-3FF52D7765C4}"/>
              </a:ext>
            </a:extLst>
          </p:cNvPr>
          <p:cNvSpPr txBox="1"/>
          <p:nvPr/>
        </p:nvSpPr>
        <p:spPr>
          <a:xfrm>
            <a:off x="2057400" y="97155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image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EE1D50-34CE-4B2F-B0A4-13D36B986F75}"/>
              </a:ext>
            </a:extLst>
          </p:cNvPr>
          <p:cNvCxnSpPr/>
          <p:nvPr/>
        </p:nvCxnSpPr>
        <p:spPr>
          <a:xfrm flipH="1">
            <a:off x="1981200" y="1504950"/>
            <a:ext cx="152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8C8249-4A0E-40AB-A141-777A42C8331B}"/>
              </a:ext>
            </a:extLst>
          </p:cNvPr>
          <p:cNvSpPr txBox="1"/>
          <p:nvPr/>
        </p:nvSpPr>
        <p:spPr>
          <a:xfrm>
            <a:off x="4648200" y="97155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image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ED9CE6-8851-410C-9589-2F72540035B1}"/>
              </a:ext>
            </a:extLst>
          </p:cNvPr>
          <p:cNvCxnSpPr/>
          <p:nvPr/>
        </p:nvCxnSpPr>
        <p:spPr>
          <a:xfrm flipH="1">
            <a:off x="4648200" y="1352550"/>
            <a:ext cx="304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6F34F8-1C0A-4879-A135-8F4D6D45B52F}"/>
              </a:ext>
            </a:extLst>
          </p:cNvPr>
          <p:cNvCxnSpPr/>
          <p:nvPr/>
        </p:nvCxnSpPr>
        <p:spPr>
          <a:xfrm>
            <a:off x="4343400" y="971550"/>
            <a:ext cx="0" cy="3810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58EBBD-88B7-408A-81A7-9DDE47CAD139}"/>
              </a:ext>
            </a:extLst>
          </p:cNvPr>
          <p:cNvSpPr txBox="1"/>
          <p:nvPr/>
        </p:nvSpPr>
        <p:spPr>
          <a:xfrm>
            <a:off x="4876800" y="287655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 extent of 2D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C832CF-AD33-4CA0-9FCC-3906B8E32051}"/>
              </a:ext>
            </a:extLst>
          </p:cNvPr>
          <p:cNvCxnSpPr/>
          <p:nvPr/>
        </p:nvCxnSpPr>
        <p:spPr>
          <a:xfrm flipH="1" flipV="1">
            <a:off x="4343400" y="3105150"/>
            <a:ext cx="457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7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5EBB-3F1C-466D-AF1C-080D915F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vs 3D Coronal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D05E0-3FFE-42C5-A8D4-E4EAF7D30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00150"/>
            <a:ext cx="3195637" cy="3492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49815-255D-4CA0-B71A-75E0820C7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123950"/>
            <a:ext cx="3276600" cy="354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A28D5F-BC94-4C1A-8C70-E73DA6913410}"/>
              </a:ext>
            </a:extLst>
          </p:cNvPr>
          <p:cNvSpPr txBox="1"/>
          <p:nvPr/>
        </p:nvSpPr>
        <p:spPr>
          <a:xfrm>
            <a:off x="1219200" y="693254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– high resolution, high frequency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EFCAD-53CC-41BC-8185-90517D11CF17}"/>
              </a:ext>
            </a:extLst>
          </p:cNvPr>
          <p:cNvSpPr txBox="1"/>
          <p:nvPr/>
        </p:nvSpPr>
        <p:spPr>
          <a:xfrm>
            <a:off x="4953000" y="742950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– high resolution, high frequency image</a:t>
            </a:r>
          </a:p>
        </p:txBody>
      </p:sp>
    </p:spTree>
    <p:extLst>
      <p:ext uri="{BB962C8B-B14F-4D97-AF65-F5344CB8AC3E}">
        <p14:creationId xmlns:p14="http://schemas.microsoft.com/office/powerpoint/2010/main" val="41656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ABC70-988D-4019-BBA6-5EABED7E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Scattered density breast near chest wall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2FF0B-3C8A-4E0C-866B-16E49E840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17"/>
          <a:stretch/>
        </p:blipFill>
        <p:spPr>
          <a:xfrm>
            <a:off x="2651842" y="2713567"/>
            <a:ext cx="3215558" cy="1989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9BE11-DE30-4605-9149-FEAAB239B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89"/>
          <a:stretch/>
        </p:blipFill>
        <p:spPr>
          <a:xfrm>
            <a:off x="5928442" y="2571750"/>
            <a:ext cx="3215558" cy="2114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EE486-082A-4861-A127-F8F1320DB9B9}"/>
              </a:ext>
            </a:extLst>
          </p:cNvPr>
          <p:cNvSpPr txBox="1"/>
          <p:nvPr/>
        </p:nvSpPr>
        <p:spPr>
          <a:xfrm>
            <a:off x="4343400" y="19621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level in </a:t>
            </a:r>
            <a:r>
              <a:rPr lang="en-US" dirty="0">
                <a:solidFill>
                  <a:srgbClr val="FF0000"/>
                </a:solidFill>
              </a:rPr>
              <a:t>red line </a:t>
            </a:r>
            <a:r>
              <a:rPr lang="en-US" dirty="0"/>
              <a:t>2D vs 3D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C3B70C-65FF-47FA-801E-A9DD86553E30}"/>
              </a:ext>
            </a:extLst>
          </p:cNvPr>
          <p:cNvCxnSpPr/>
          <p:nvPr/>
        </p:nvCxnSpPr>
        <p:spPr>
          <a:xfrm>
            <a:off x="4495800" y="2453215"/>
            <a:ext cx="0" cy="2286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1C3738C-5556-4A77-A0D3-F0768C948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48" y="590550"/>
            <a:ext cx="2393322" cy="453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56C884-9F19-424A-8A54-AA5AF9674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1316"/>
          <a:stretch/>
        </p:blipFill>
        <p:spPr>
          <a:xfrm>
            <a:off x="2641602" y="2707219"/>
            <a:ext cx="3217305" cy="19896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9CBE99-6391-4B9B-8A56-C281A187F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436"/>
          <a:stretch/>
        </p:blipFill>
        <p:spPr>
          <a:xfrm>
            <a:off x="5926695" y="2571750"/>
            <a:ext cx="3217305" cy="213783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C1CEDB-CFC3-40D9-A0EC-45BC143EA444}"/>
              </a:ext>
            </a:extLst>
          </p:cNvPr>
          <p:cNvCxnSpPr/>
          <p:nvPr/>
        </p:nvCxnSpPr>
        <p:spPr>
          <a:xfrm flipH="1" flipV="1">
            <a:off x="2209800" y="1581150"/>
            <a:ext cx="1905000" cy="1066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601862-3AC6-4A24-8022-0A48DA42DB51}"/>
              </a:ext>
            </a:extLst>
          </p:cNvPr>
          <p:cNvCxnSpPr>
            <a:cxnSpLocks/>
          </p:cNvCxnSpPr>
          <p:nvPr/>
        </p:nvCxnSpPr>
        <p:spPr>
          <a:xfrm>
            <a:off x="5545654" y="2316690"/>
            <a:ext cx="1769546" cy="40746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9564C6-514D-4C66-8AB3-F5690A1E74E0}"/>
              </a:ext>
            </a:extLst>
          </p:cNvPr>
          <p:cNvSpPr txBox="1"/>
          <p:nvPr/>
        </p:nvSpPr>
        <p:spPr>
          <a:xfrm>
            <a:off x="2743200" y="1123950"/>
            <a:ext cx="533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87C0-475D-4ABD-9362-F1C9D99A0829}"/>
              </a:ext>
            </a:extLst>
          </p:cNvPr>
          <p:cNvSpPr txBox="1"/>
          <p:nvPr/>
        </p:nvSpPr>
        <p:spPr>
          <a:xfrm>
            <a:off x="3962400" y="971550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level is properly reconstructed in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extends the image </a:t>
            </a:r>
            <a:r>
              <a:rPr lang="en-US" u="sng" dirty="0"/>
              <a:t>at least </a:t>
            </a:r>
            <a:r>
              <a:rPr lang="en-US" dirty="0"/>
              <a:t>an additional 11 mm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8EDEEA-3BF4-44E1-A141-0E6AE49DB9F3}"/>
              </a:ext>
            </a:extLst>
          </p:cNvPr>
          <p:cNvCxnSpPr>
            <a:cxnSpLocks/>
          </p:cNvCxnSpPr>
          <p:nvPr/>
        </p:nvCxnSpPr>
        <p:spPr>
          <a:xfrm flipV="1">
            <a:off x="8763000" y="2239433"/>
            <a:ext cx="0" cy="484717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EEB905-D631-4FD3-BC44-D5CDBCF61102}"/>
              </a:ext>
            </a:extLst>
          </p:cNvPr>
          <p:cNvSpPr txBox="1"/>
          <p:nvPr/>
        </p:nvSpPr>
        <p:spPr>
          <a:xfrm>
            <a:off x="7374495" y="2299326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~30 mm of field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E26BF6-80C2-457E-8E08-308CAECEBB19}"/>
              </a:ext>
            </a:extLst>
          </p:cNvPr>
          <p:cNvSpPr txBox="1"/>
          <p:nvPr/>
        </p:nvSpPr>
        <p:spPr>
          <a:xfrm>
            <a:off x="2743200" y="2343150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9497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9460-7E8D-4700-B2BC-1C5CDCB3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Sagittal view 2D vs 3D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00284-B399-4CDE-A4E1-670486446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9" r="5055" b="50124"/>
          <a:stretch/>
        </p:blipFill>
        <p:spPr>
          <a:xfrm>
            <a:off x="1380067" y="1200150"/>
            <a:ext cx="2506133" cy="3796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25B23-0C3B-4F6E-92AA-20AFF6E9D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7" t="50412" r="2180"/>
          <a:stretch/>
        </p:blipFill>
        <p:spPr>
          <a:xfrm>
            <a:off x="4267200" y="1200150"/>
            <a:ext cx="2667000" cy="3789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9D24A5-FA11-44FE-A63A-E0490C7E9226}"/>
              </a:ext>
            </a:extLst>
          </p:cNvPr>
          <p:cNvSpPr txBox="1"/>
          <p:nvPr/>
        </p:nvSpPr>
        <p:spPr>
          <a:xfrm>
            <a:off x="7086600" y="1428750"/>
            <a:ext cx="205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preserved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11 mm </a:t>
            </a:r>
            <a:r>
              <a:rPr lang="en-US" u="sng" dirty="0"/>
              <a:t>or more </a:t>
            </a:r>
            <a:r>
              <a:rPr lang="en-US" dirty="0"/>
              <a:t>added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3BF94-75CF-4561-8689-8E57E0DCBB2F}"/>
              </a:ext>
            </a:extLst>
          </p:cNvPr>
          <p:cNvSpPr txBox="1"/>
          <p:nvPr/>
        </p:nvSpPr>
        <p:spPr>
          <a:xfrm>
            <a:off x="76200" y="127635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line </a:t>
            </a:r>
            <a:r>
              <a:rPr lang="en-US" dirty="0"/>
              <a:t>shows same level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002A37-89E7-4517-AC57-12BBB34DF204}"/>
              </a:ext>
            </a:extLst>
          </p:cNvPr>
          <p:cNvCxnSpPr/>
          <p:nvPr/>
        </p:nvCxnSpPr>
        <p:spPr>
          <a:xfrm flipV="1">
            <a:off x="914400" y="1352550"/>
            <a:ext cx="2895600" cy="762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F3F977-EE62-4C4D-9274-BD2A6A6D831B}"/>
              </a:ext>
            </a:extLst>
          </p:cNvPr>
          <p:cNvCxnSpPr>
            <a:cxnSpLocks/>
          </p:cNvCxnSpPr>
          <p:nvPr/>
        </p:nvCxnSpPr>
        <p:spPr>
          <a:xfrm>
            <a:off x="999064" y="1276350"/>
            <a:ext cx="5715000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B8FA62E-39B9-496C-A9B4-CC9DEBD8260A}"/>
              </a:ext>
            </a:extLst>
          </p:cNvPr>
          <p:cNvSpPr txBox="1"/>
          <p:nvPr/>
        </p:nvSpPr>
        <p:spPr>
          <a:xfrm>
            <a:off x="159026" y="2432157"/>
            <a:ext cx="106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 staircase </a:t>
            </a:r>
          </a:p>
          <a:p>
            <a:r>
              <a:rPr lang="en-US" dirty="0"/>
              <a:t>Effect in the 2D image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4EABDB-60E5-4BE5-9E58-D68969FB3696}"/>
              </a:ext>
            </a:extLst>
          </p:cNvPr>
          <p:cNvCxnSpPr>
            <a:cxnSpLocks/>
          </p:cNvCxnSpPr>
          <p:nvPr/>
        </p:nvCxnSpPr>
        <p:spPr>
          <a:xfrm>
            <a:off x="838200" y="3509050"/>
            <a:ext cx="1524000" cy="3581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BA53F1-40C6-4B36-AFAD-9FC2A8D9DBB0}"/>
              </a:ext>
            </a:extLst>
          </p:cNvPr>
          <p:cNvCxnSpPr/>
          <p:nvPr/>
        </p:nvCxnSpPr>
        <p:spPr>
          <a:xfrm flipH="1">
            <a:off x="6934200" y="417195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87DB89-0BA5-4DB6-8196-A78B08DC0C74}"/>
              </a:ext>
            </a:extLst>
          </p:cNvPr>
          <p:cNvSpPr txBox="1"/>
          <p:nvPr/>
        </p:nvSpPr>
        <p:spPr>
          <a:xfrm>
            <a:off x="7467600" y="386715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Inframammary fold visible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1D584-1097-441A-A540-96251F4E8E07}"/>
              </a:ext>
            </a:extLst>
          </p:cNvPr>
          <p:cNvSpPr txBox="1"/>
          <p:nvPr/>
        </p:nvSpPr>
        <p:spPr>
          <a:xfrm>
            <a:off x="159026" y="3943350"/>
            <a:ext cx="1060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high </a:t>
            </a:r>
            <a:r>
              <a:rPr lang="en-US" u="sng" dirty="0"/>
              <a:t>3D</a:t>
            </a:r>
            <a:r>
              <a:rPr lang="en-US" dirty="0"/>
              <a:t> curvature </a:t>
            </a:r>
          </a:p>
        </p:txBody>
      </p:sp>
    </p:spTree>
    <p:extLst>
      <p:ext uri="{BB962C8B-B14F-4D97-AF65-F5344CB8AC3E}">
        <p14:creationId xmlns:p14="http://schemas.microsoft.com/office/powerpoint/2010/main" val="18667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0873-6BEB-4618-8C22-A7BEBA49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vs 3D – Sagittal view – small dense breast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B04AD-8D2B-4103-BF4A-3B179BE0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8"/>
          <a:stretch/>
        </p:blipFill>
        <p:spPr>
          <a:xfrm>
            <a:off x="3612027" y="779318"/>
            <a:ext cx="607566" cy="4364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CD80CC-DA94-444E-84C6-47FAEE46C70B}"/>
              </a:ext>
            </a:extLst>
          </p:cNvPr>
          <p:cNvSpPr txBox="1"/>
          <p:nvPr/>
        </p:nvSpPr>
        <p:spPr>
          <a:xfrm>
            <a:off x="5514992" y="1339154"/>
            <a:ext cx="2562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Sagittal view – additional tissue visible – skin line visible </a:t>
            </a:r>
          </a:p>
          <a:p>
            <a:r>
              <a:rPr lang="en-US" dirty="0"/>
              <a:t>Pectoralis</a:t>
            </a:r>
          </a:p>
          <a:p>
            <a:r>
              <a:rPr lang="en-US" dirty="0"/>
              <a:t>Retromammary fat – glandular interface visible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98E225-8C27-4C60-BA22-35B21A72B7A2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4219594" y="1948754"/>
            <a:ext cx="1295398" cy="828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C1DD25-218E-4EE3-A5AF-C7350FBBE81F}"/>
              </a:ext>
            </a:extLst>
          </p:cNvPr>
          <p:cNvSpPr txBox="1"/>
          <p:nvPr/>
        </p:nvSpPr>
        <p:spPr>
          <a:xfrm>
            <a:off x="2394861" y="865307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cranial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A460F-93ED-44F2-90F0-78FBBC8BC757}"/>
              </a:ext>
            </a:extLst>
          </p:cNvPr>
          <p:cNvSpPr txBox="1"/>
          <p:nvPr/>
        </p:nvSpPr>
        <p:spPr>
          <a:xfrm>
            <a:off x="2499654" y="4400550"/>
            <a:ext cx="1219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caudal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400B8-10F5-4D03-AE9F-D74D06A1DF83}"/>
              </a:ext>
            </a:extLst>
          </p:cNvPr>
          <p:cNvSpPr txBox="1"/>
          <p:nvPr/>
        </p:nvSpPr>
        <p:spPr>
          <a:xfrm>
            <a:off x="206632" y="2322225"/>
            <a:ext cx="14227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reconstruction</a:t>
            </a:r>
          </a:p>
          <a:p>
            <a:r>
              <a:rPr lang="en-US" dirty="0"/>
              <a:t>High frequency</a:t>
            </a:r>
          </a:p>
          <a:p>
            <a:r>
              <a:rPr lang="en-US" dirty="0"/>
              <a:t>High definition</a:t>
            </a:r>
          </a:p>
          <a:p>
            <a:r>
              <a:rPr lang="en-US" dirty="0"/>
              <a:t>0.5 mm pixels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962D63-B900-4E96-A941-4D0AD2829B9D}"/>
              </a:ext>
            </a:extLst>
          </p:cNvPr>
          <p:cNvCxnSpPr>
            <a:cxnSpLocks/>
          </p:cNvCxnSpPr>
          <p:nvPr/>
        </p:nvCxnSpPr>
        <p:spPr>
          <a:xfrm>
            <a:off x="1143000" y="2628095"/>
            <a:ext cx="1073455" cy="19210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2FB076E-FCF8-42D5-B91D-B226C3A9E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505"/>
          <a:stretch/>
        </p:blipFill>
        <p:spPr>
          <a:xfrm>
            <a:off x="1840113" y="1019195"/>
            <a:ext cx="448846" cy="4070774"/>
          </a:xfrm>
        </p:spPr>
      </p:pic>
    </p:spTree>
    <p:extLst>
      <p:ext uri="{BB962C8B-B14F-4D97-AF65-F5344CB8AC3E}">
        <p14:creationId xmlns:p14="http://schemas.microsoft.com/office/powerpoint/2010/main" val="8397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representation of Fibroglandular tissue - movie </a:t>
            </a:r>
          </a:p>
        </p:txBody>
      </p:sp>
      <p:pic>
        <p:nvPicPr>
          <p:cNvPr id="4" name="Close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200150"/>
            <a:ext cx="3821439" cy="3311022"/>
          </a:xfrm>
        </p:spPr>
      </p:pic>
      <p:sp>
        <p:nvSpPr>
          <p:cNvPr id="5" name="Rectangle 4"/>
          <p:cNvSpPr/>
          <p:nvPr/>
        </p:nvSpPr>
        <p:spPr>
          <a:xfrm>
            <a:off x="7315200" y="4552950"/>
            <a:ext cx="1752600" cy="533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7C79E4-1C0B-41DF-B36F-F187A5677123}"/>
              </a:ext>
            </a:extLst>
          </p:cNvPr>
          <p:cNvSpPr txBox="1"/>
          <p:nvPr/>
        </p:nvSpPr>
        <p:spPr>
          <a:xfrm>
            <a:off x="533400" y="17335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Crude segmentation based on speed of sound – still of some value</a:t>
            </a:r>
          </a:p>
        </p:txBody>
      </p:sp>
    </p:spTree>
    <p:extLst>
      <p:ext uri="{BB962C8B-B14F-4D97-AF65-F5344CB8AC3E}">
        <p14:creationId xmlns:p14="http://schemas.microsoft.com/office/powerpoint/2010/main" val="39520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based segmentation</a:t>
            </a:r>
          </a:p>
        </p:txBody>
      </p:sp>
      <p:pic>
        <p:nvPicPr>
          <p:cNvPr id="4" name="breastA_left_v2_sli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0" end="80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742950"/>
            <a:ext cx="5769187" cy="4056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076EB-2C20-47A8-BB1D-FC364E1BA72C}"/>
              </a:ext>
            </a:extLst>
          </p:cNvPr>
          <p:cNvSpPr txBox="1"/>
          <p:nvPr/>
        </p:nvSpPr>
        <p:spPr>
          <a:xfrm>
            <a:off x="228600" y="11239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AI:  </a:t>
            </a:r>
            <a:r>
              <a:rPr lang="da-DK" dirty="0"/>
              <a:t>(Malik, Klock et al. 2016)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38D6A-48EC-4DEC-9201-F4AF6CE0EAF7}"/>
              </a:ext>
            </a:extLst>
          </p:cNvPr>
          <p:cNvSpPr txBox="1"/>
          <p:nvPr/>
        </p:nvSpPr>
        <p:spPr>
          <a:xfrm>
            <a:off x="152400" y="2222613"/>
            <a:ext cx="251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Skin, fat, connective tissue, ducts, glands, fibroadenomas and cancers</a:t>
            </a:r>
          </a:p>
        </p:txBody>
      </p:sp>
    </p:spTree>
    <p:extLst>
      <p:ext uri="{BB962C8B-B14F-4D97-AF65-F5344CB8AC3E}">
        <p14:creationId xmlns:p14="http://schemas.microsoft.com/office/powerpoint/2010/main" val="32693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E7A9-6F21-4C52-AEF7-CC1AF0D2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Segmentation  II – based on QT Ultrasound Images</a:t>
            </a:r>
          </a:p>
        </p:txBody>
      </p:sp>
      <p:pic>
        <p:nvPicPr>
          <p:cNvPr id="4" name="breastA_left_v2_build">
            <a:hlinkClick r:id="" action="ppaction://media"/>
            <a:extLst>
              <a:ext uri="{FF2B5EF4-FFF2-40B4-BE49-F238E27FC236}">
                <a16:creationId xmlns:a16="http://schemas.microsoft.com/office/drawing/2014/main" id="{DAF42855-F261-469D-B91A-1F91E19CCC5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9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819150"/>
            <a:ext cx="5562600" cy="39112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8838E-5229-4CFC-AD41-CC1AF29CD37D}"/>
              </a:ext>
            </a:extLst>
          </p:cNvPr>
          <p:cNvSpPr txBox="1"/>
          <p:nvPr/>
        </p:nvSpPr>
        <p:spPr>
          <a:xfrm>
            <a:off x="152400" y="1276350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Skin, </a:t>
            </a:r>
          </a:p>
          <a:p>
            <a:r>
              <a:rPr lang="en-US" dirty="0"/>
              <a:t>fat, </a:t>
            </a:r>
          </a:p>
          <a:p>
            <a:r>
              <a:rPr lang="en-US" dirty="0"/>
              <a:t>connective tissue, </a:t>
            </a:r>
          </a:p>
          <a:p>
            <a:r>
              <a:rPr lang="en-US" dirty="0"/>
              <a:t>ductal tissue, </a:t>
            </a:r>
          </a:p>
          <a:p>
            <a:r>
              <a:rPr lang="en-US" dirty="0"/>
              <a:t>glandular tissue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876550"/>
            <a:ext cx="16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Movie generated from segmentation of QT Ultrasound images (DICOM)</a:t>
            </a:r>
          </a:p>
        </p:txBody>
      </p:sp>
    </p:spTree>
    <p:extLst>
      <p:ext uri="{BB962C8B-B14F-4D97-AF65-F5344CB8AC3E}">
        <p14:creationId xmlns:p14="http://schemas.microsoft.com/office/powerpoint/2010/main" val="7574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 - Quantitative 3D ultrasound 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382000" cy="353186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Segmentation possible due to 3D quantitative accuracy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Skin, fat, connective, ducts, glandular, cysts, fibro-adenomas, cancers effectively segmented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3D algorithm – necessity of 3D model of field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Quantitative throughout breast volume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Hi Resolution throughout breast volume:  all three views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u="sng" dirty="0"/>
              <a:t>One data </a:t>
            </a:r>
            <a:r>
              <a:rPr lang="en-US" sz="2200" dirty="0"/>
              <a:t>level contributes to </a:t>
            </a:r>
            <a:r>
              <a:rPr lang="en-US" sz="2200" u="sng" dirty="0"/>
              <a:t>multiple image levels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Pectoralis - retromammary fat interface visible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view – Scanner 2000 Model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8889" r="7128" b="11482"/>
          <a:stretch/>
        </p:blipFill>
        <p:spPr>
          <a:xfrm>
            <a:off x="990600" y="1047750"/>
            <a:ext cx="6781800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742950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 array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0314" y="1983629"/>
            <a:ext cx="1200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0314" y="2558794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bath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477000" y="2038350"/>
            <a:ext cx="5334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 flipV="1">
            <a:off x="6248400" y="2343150"/>
            <a:ext cx="801914" cy="369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4257675" y="1266170"/>
            <a:ext cx="1381125" cy="717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73E6E-4077-4AF9-BEB3-1BBA0CC0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QT Ultrasound, LLC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997C7-6686-470B-9EDC-7793D7C113F7}"/>
              </a:ext>
            </a:extLst>
          </p:cNvPr>
          <p:cNvSpPr txBox="1"/>
          <p:nvPr/>
        </p:nvSpPr>
        <p:spPr>
          <a:xfrm>
            <a:off x="152400" y="2952750"/>
            <a:ext cx="525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</a:t>
            </a:r>
          </a:p>
          <a:p>
            <a:endParaRPr lang="en-US" dirty="0"/>
          </a:p>
          <a:p>
            <a:r>
              <a:rPr lang="en-US" dirty="0"/>
              <a:t>N. Pirshafiey, R. Terry, M. </a:t>
            </a:r>
            <a:r>
              <a:rPr lang="en-US" dirty="0" err="1"/>
              <a:t>Racosky</a:t>
            </a:r>
            <a:r>
              <a:rPr lang="en-US" dirty="0"/>
              <a:t> – design/construction of phantom</a:t>
            </a:r>
          </a:p>
          <a:p>
            <a:r>
              <a:rPr lang="en-US" dirty="0"/>
              <a:t>D. Borup, Ph.D. - theory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V. Zhang, Ph.D., A. Terry – discussion and experimental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r>
              <a:rPr lang="en-US" dirty="0"/>
              <a:t>J. Helms, </a:t>
            </a:r>
            <a:r>
              <a:rPr lang="en-US" dirty="0" err="1"/>
              <a:t>Lightstream</a:t>
            </a:r>
            <a:r>
              <a:rPr lang="en-US" dirty="0"/>
              <a:t> Animation studios – segmentation movie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E2722-18FC-44B5-9DAD-F4F114C56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56" y="4273942"/>
            <a:ext cx="1565204" cy="869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9FC93F-9E93-412E-9121-24E65D48A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95" y="3296699"/>
            <a:ext cx="1782727" cy="984744"/>
          </a:xfrm>
          <a:prstGeom prst="rect">
            <a:avLst/>
          </a:prstGeom>
        </p:spPr>
      </p:pic>
      <p:pic>
        <p:nvPicPr>
          <p:cNvPr id="9" name="breastA_left_v2_build">
            <a:hlinkClick r:id="" action="ppaction://media"/>
            <a:extLst>
              <a:ext uri="{FF2B5EF4-FFF2-40B4-BE49-F238E27FC236}">
                <a16:creationId xmlns:a16="http://schemas.microsoft.com/office/drawing/2014/main" id="{DAF42855-F261-469D-B91A-1F91E19CCC5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9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285750"/>
            <a:ext cx="3886200" cy="2732484"/>
          </a:xfrm>
        </p:spPr>
      </p:pic>
    </p:spTree>
    <p:extLst>
      <p:ext uri="{BB962C8B-B14F-4D97-AF65-F5344CB8AC3E}">
        <p14:creationId xmlns:p14="http://schemas.microsoft.com/office/powerpoint/2010/main" val="1653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QT Data Acquisition System</a:t>
            </a: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131887"/>
            <a:ext cx="4038600" cy="3119438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D1C5D-1911-48A2-B8E9-BBE9ADA1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00150"/>
            <a:ext cx="2781300" cy="304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3C0D0-889F-4E62-900C-88FA9ECAA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5" r="11998"/>
          <a:stretch/>
        </p:blipFill>
        <p:spPr>
          <a:xfrm>
            <a:off x="922867" y="2029883"/>
            <a:ext cx="1219200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81915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 array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686" y="4363098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5567" y="173355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Reflection arrays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2819400" y="1995160"/>
            <a:ext cx="656167" cy="3472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819400" y="2114550"/>
            <a:ext cx="656167" cy="4572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77886" y="2256770"/>
            <a:ext cx="903514" cy="88033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532467" y="1047750"/>
            <a:ext cx="143933" cy="6858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532467" y="3714750"/>
            <a:ext cx="0" cy="64834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2209800" y="3137101"/>
            <a:ext cx="1600200" cy="26438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33800" y="3257550"/>
            <a:ext cx="92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field</a:t>
            </a:r>
          </a:p>
        </p:txBody>
      </p:sp>
    </p:spTree>
    <p:extLst>
      <p:ext uri="{BB962C8B-B14F-4D97-AF65-F5344CB8AC3E}">
        <p14:creationId xmlns:p14="http://schemas.microsoft.com/office/powerpoint/2010/main" val="28935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78F1-DFC9-4975-9841-C16A5C7B0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Vertical cross section of field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5796" y="981095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cross section of total field allows us to reconstruct ~30 mm above central data plane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DD731-D69B-47D9-87DC-381B48C68720}"/>
              </a:ext>
            </a:extLst>
          </p:cNvPr>
          <p:cNvSpPr txBox="1"/>
          <p:nvPr/>
        </p:nvSpPr>
        <p:spPr>
          <a:xfrm>
            <a:off x="6980376" y="140501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pic>
        <p:nvPicPr>
          <p:cNvPr id="11" name="Content Placeholder 19">
            <a:extLst>
              <a:ext uri="{FF2B5EF4-FFF2-40B4-BE49-F238E27FC236}">
                <a16:creationId xmlns:a16="http://schemas.microsoft.com/office/drawing/2014/main" id="{3635C2D4-12CD-4106-BE82-5F5430770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873" b="61768"/>
          <a:stretch/>
        </p:blipFill>
        <p:spPr>
          <a:xfrm flipH="1">
            <a:off x="609600" y="2343150"/>
            <a:ext cx="8441494" cy="1524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A381E6-9DD7-47D2-B7FC-A25D40FD2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99"/>
          <a:stretch/>
        </p:blipFill>
        <p:spPr>
          <a:xfrm>
            <a:off x="2632422" y="2352514"/>
            <a:ext cx="3984929" cy="772355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762000" y="2038350"/>
            <a:ext cx="1676400" cy="533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3EC18E-0A3A-4854-8405-4C0EDAE59ED3}"/>
              </a:ext>
            </a:extLst>
          </p:cNvPr>
          <p:cNvSpPr txBox="1"/>
          <p:nvPr/>
        </p:nvSpPr>
        <p:spPr>
          <a:xfrm>
            <a:off x="-74157" y="1441100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mm tall </a:t>
            </a:r>
          </a:p>
          <a:p>
            <a:r>
              <a:rPr lang="en-US" dirty="0"/>
              <a:t>8 row multi-element receiver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25D1B3-F6EC-4F7D-BA6A-E496D99DF432}"/>
              </a:ext>
            </a:extLst>
          </p:cNvPr>
          <p:cNvCxnSpPr>
            <a:cxnSpLocks/>
          </p:cNvCxnSpPr>
          <p:nvPr/>
        </p:nvCxnSpPr>
        <p:spPr>
          <a:xfrm flipH="1">
            <a:off x="6861004" y="1820316"/>
            <a:ext cx="238745" cy="75143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E04FA10-980B-413B-8740-9460760A1699}"/>
              </a:ext>
            </a:extLst>
          </p:cNvPr>
          <p:cNvSpPr txBox="1"/>
          <p:nvPr/>
        </p:nvSpPr>
        <p:spPr>
          <a:xfrm flipH="1">
            <a:off x="731518" y="4126231"/>
            <a:ext cx="582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nonlinear full wave form inversion:  Nonlinear Conjugate Gradients (RP)</a:t>
            </a:r>
            <a:r>
              <a:rPr lang="da-DK" dirty="0"/>
              <a:t>(Wiskin, Borup et al. 2017)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6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0FE7-DDCA-4E3C-B3F8-B5F437D6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2D vs 3D 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D84A4-518D-4228-AD2A-75391DC9F7AB}"/>
              </a:ext>
            </a:extLst>
          </p:cNvPr>
          <p:cNvSpPr/>
          <p:nvPr/>
        </p:nvSpPr>
        <p:spPr>
          <a:xfrm>
            <a:off x="685800" y="2038350"/>
            <a:ext cx="16764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C4BAE9-A2DD-491D-A256-05026139A438}"/>
              </a:ext>
            </a:extLst>
          </p:cNvPr>
          <p:cNvGrpSpPr/>
          <p:nvPr/>
        </p:nvGrpSpPr>
        <p:grpSpPr>
          <a:xfrm>
            <a:off x="3200400" y="2114550"/>
            <a:ext cx="1219200" cy="1981200"/>
            <a:chOff x="3352800" y="2038350"/>
            <a:chExt cx="1219200" cy="1981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1EAE47-4885-4F13-A38B-4E3FAC95410F}"/>
                </a:ext>
              </a:extLst>
            </p:cNvPr>
            <p:cNvGrpSpPr/>
            <p:nvPr/>
          </p:nvGrpSpPr>
          <p:grpSpPr>
            <a:xfrm>
              <a:off x="3352800" y="2038350"/>
              <a:ext cx="1219200" cy="914400"/>
              <a:chOff x="3352800" y="2038350"/>
              <a:chExt cx="1219200" cy="91440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518FF9B-93F8-4B56-9B08-399D7921B525}"/>
                  </a:ext>
                </a:extLst>
              </p:cNvPr>
              <p:cNvCxnSpPr/>
              <p:nvPr/>
            </p:nvCxnSpPr>
            <p:spPr>
              <a:xfrm>
                <a:off x="3352800" y="2038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50AFE97-BCAA-41B6-A904-C490F4F78800}"/>
                  </a:ext>
                </a:extLst>
              </p:cNvPr>
              <p:cNvCxnSpPr/>
              <p:nvPr/>
            </p:nvCxnSpPr>
            <p:spPr>
              <a:xfrm>
                <a:off x="3352800" y="2190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3A7DAC7-929E-48F6-B7F7-51C7565BB7CB}"/>
                  </a:ext>
                </a:extLst>
              </p:cNvPr>
              <p:cNvCxnSpPr/>
              <p:nvPr/>
            </p:nvCxnSpPr>
            <p:spPr>
              <a:xfrm>
                <a:off x="3352800" y="23431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79520BD-B9D6-44A4-A56B-4023DE8CAAC3}"/>
                  </a:ext>
                </a:extLst>
              </p:cNvPr>
              <p:cNvCxnSpPr/>
              <p:nvPr/>
            </p:nvCxnSpPr>
            <p:spPr>
              <a:xfrm>
                <a:off x="3352800" y="24955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5BD2D5E-5F7E-4694-9AD6-B58D62AFA49C}"/>
                  </a:ext>
                </a:extLst>
              </p:cNvPr>
              <p:cNvCxnSpPr/>
              <p:nvPr/>
            </p:nvCxnSpPr>
            <p:spPr>
              <a:xfrm>
                <a:off x="3352800" y="26479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7340C73-4E9E-4C8D-8AA9-BD6EC1A28D6F}"/>
                  </a:ext>
                </a:extLst>
              </p:cNvPr>
              <p:cNvCxnSpPr/>
              <p:nvPr/>
            </p:nvCxnSpPr>
            <p:spPr>
              <a:xfrm>
                <a:off x="3352800" y="2800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DCB10DC-3890-4BB9-9099-8F51BB7B525E}"/>
                  </a:ext>
                </a:extLst>
              </p:cNvPr>
              <p:cNvCxnSpPr/>
              <p:nvPr/>
            </p:nvCxnSpPr>
            <p:spPr>
              <a:xfrm>
                <a:off x="3352800" y="2952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4FE6D1-A1E9-467D-8EE4-4D26088F9F98}"/>
                </a:ext>
              </a:extLst>
            </p:cNvPr>
            <p:cNvGrpSpPr/>
            <p:nvPr/>
          </p:nvGrpSpPr>
          <p:grpSpPr>
            <a:xfrm>
              <a:off x="3352800" y="3105150"/>
              <a:ext cx="1219200" cy="914400"/>
              <a:chOff x="3352800" y="2038350"/>
              <a:chExt cx="1219200" cy="91440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EC92736-6D10-4031-B904-9D037154F3B3}"/>
                  </a:ext>
                </a:extLst>
              </p:cNvPr>
              <p:cNvCxnSpPr/>
              <p:nvPr/>
            </p:nvCxnSpPr>
            <p:spPr>
              <a:xfrm>
                <a:off x="3352800" y="2038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C827FB6-0DBB-4E8F-944F-A8D88D3294A7}"/>
                  </a:ext>
                </a:extLst>
              </p:cNvPr>
              <p:cNvCxnSpPr/>
              <p:nvPr/>
            </p:nvCxnSpPr>
            <p:spPr>
              <a:xfrm>
                <a:off x="3352800" y="2190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17BE3A5-C714-4FFE-B647-2FB1D506C64C}"/>
                  </a:ext>
                </a:extLst>
              </p:cNvPr>
              <p:cNvCxnSpPr/>
              <p:nvPr/>
            </p:nvCxnSpPr>
            <p:spPr>
              <a:xfrm>
                <a:off x="3352800" y="23431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B5232D2-EEE7-43BF-B16E-0C5A46335FE8}"/>
                  </a:ext>
                </a:extLst>
              </p:cNvPr>
              <p:cNvCxnSpPr/>
              <p:nvPr/>
            </p:nvCxnSpPr>
            <p:spPr>
              <a:xfrm>
                <a:off x="3352800" y="24955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4B24CC7-158C-4C65-8B80-5F638B6213CC}"/>
                  </a:ext>
                </a:extLst>
              </p:cNvPr>
              <p:cNvCxnSpPr/>
              <p:nvPr/>
            </p:nvCxnSpPr>
            <p:spPr>
              <a:xfrm>
                <a:off x="3352800" y="26479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F905472-B8A5-4C9E-83BB-8F38BBDAEAFA}"/>
                  </a:ext>
                </a:extLst>
              </p:cNvPr>
              <p:cNvCxnSpPr/>
              <p:nvPr/>
            </p:nvCxnSpPr>
            <p:spPr>
              <a:xfrm>
                <a:off x="3352800" y="2800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B5BE483-F0DB-43A0-880B-FC4B0D46A535}"/>
                  </a:ext>
                </a:extLst>
              </p:cNvPr>
              <p:cNvCxnSpPr/>
              <p:nvPr/>
            </p:nvCxnSpPr>
            <p:spPr>
              <a:xfrm>
                <a:off x="3352800" y="2952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5F1373E-6B87-4F08-BD3F-450964D401A4}"/>
              </a:ext>
            </a:extLst>
          </p:cNvPr>
          <p:cNvSpPr/>
          <p:nvPr/>
        </p:nvSpPr>
        <p:spPr>
          <a:xfrm>
            <a:off x="5181600" y="2038350"/>
            <a:ext cx="16764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D805C3-8A71-4898-9288-57372A853B51}"/>
              </a:ext>
            </a:extLst>
          </p:cNvPr>
          <p:cNvCxnSpPr/>
          <p:nvPr/>
        </p:nvCxnSpPr>
        <p:spPr>
          <a:xfrm>
            <a:off x="5410200" y="21907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348E2A-9BF7-4B8E-8E0F-058A4C228E38}"/>
              </a:ext>
            </a:extLst>
          </p:cNvPr>
          <p:cNvCxnSpPr/>
          <p:nvPr/>
        </p:nvCxnSpPr>
        <p:spPr>
          <a:xfrm>
            <a:off x="5410200" y="23431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4212BB-5499-4E7D-A7BD-BBAB0848B9AB}"/>
              </a:ext>
            </a:extLst>
          </p:cNvPr>
          <p:cNvCxnSpPr/>
          <p:nvPr/>
        </p:nvCxnSpPr>
        <p:spPr>
          <a:xfrm>
            <a:off x="5410200" y="24955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0E8D33-9613-4F81-9CBF-99EE738E2214}"/>
              </a:ext>
            </a:extLst>
          </p:cNvPr>
          <p:cNvCxnSpPr/>
          <p:nvPr/>
        </p:nvCxnSpPr>
        <p:spPr>
          <a:xfrm>
            <a:off x="5410200" y="26479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B55181-DF98-4AE2-911E-2FE2ADC3A7F8}"/>
              </a:ext>
            </a:extLst>
          </p:cNvPr>
          <p:cNvCxnSpPr/>
          <p:nvPr/>
        </p:nvCxnSpPr>
        <p:spPr>
          <a:xfrm>
            <a:off x="5410200" y="28003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1B4060-4F32-439B-969C-8D62A23BC86C}"/>
              </a:ext>
            </a:extLst>
          </p:cNvPr>
          <p:cNvCxnSpPr/>
          <p:nvPr/>
        </p:nvCxnSpPr>
        <p:spPr>
          <a:xfrm>
            <a:off x="5410200" y="29527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B9A310-2A69-4051-8478-0B0CA0003A41}"/>
              </a:ext>
            </a:extLst>
          </p:cNvPr>
          <p:cNvCxnSpPr/>
          <p:nvPr/>
        </p:nvCxnSpPr>
        <p:spPr>
          <a:xfrm>
            <a:off x="5410200" y="31051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5D9BEE-EE8C-4E93-ADC9-C7CC2CDFE2AE}"/>
              </a:ext>
            </a:extLst>
          </p:cNvPr>
          <p:cNvCxnSpPr/>
          <p:nvPr/>
        </p:nvCxnSpPr>
        <p:spPr>
          <a:xfrm>
            <a:off x="5410200" y="32575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F2B7AE-64F2-447B-AEB5-09F3D6A7887C}"/>
              </a:ext>
            </a:extLst>
          </p:cNvPr>
          <p:cNvCxnSpPr/>
          <p:nvPr/>
        </p:nvCxnSpPr>
        <p:spPr>
          <a:xfrm>
            <a:off x="5410200" y="34099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3C267A-D336-41D6-A870-3514523A91B5}"/>
              </a:ext>
            </a:extLst>
          </p:cNvPr>
          <p:cNvCxnSpPr/>
          <p:nvPr/>
        </p:nvCxnSpPr>
        <p:spPr>
          <a:xfrm>
            <a:off x="5410200" y="35623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1FFB8E-82DC-47EF-A042-D876B42490FA}"/>
              </a:ext>
            </a:extLst>
          </p:cNvPr>
          <p:cNvCxnSpPr/>
          <p:nvPr/>
        </p:nvCxnSpPr>
        <p:spPr>
          <a:xfrm>
            <a:off x="5410200" y="37147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AE4426-0BB9-4E32-9E60-E39020F751BA}"/>
              </a:ext>
            </a:extLst>
          </p:cNvPr>
          <p:cNvCxnSpPr/>
          <p:nvPr/>
        </p:nvCxnSpPr>
        <p:spPr>
          <a:xfrm>
            <a:off x="5410200" y="38671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B67019-41C8-4BD2-A07D-04A921A348F4}"/>
              </a:ext>
            </a:extLst>
          </p:cNvPr>
          <p:cNvCxnSpPr/>
          <p:nvPr/>
        </p:nvCxnSpPr>
        <p:spPr>
          <a:xfrm>
            <a:off x="5410200" y="40195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4A3DA9-56FB-452E-A7F9-BC87F4EC3E42}"/>
              </a:ext>
            </a:extLst>
          </p:cNvPr>
          <p:cNvCxnSpPr/>
          <p:nvPr/>
        </p:nvCxnSpPr>
        <p:spPr>
          <a:xfrm>
            <a:off x="5410200" y="4171950"/>
            <a:ext cx="1219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146888-42E5-41BB-AC3E-CC9F6A98A425}"/>
              </a:ext>
            </a:extLst>
          </p:cNvPr>
          <p:cNvCxnSpPr>
            <a:cxnSpLocks/>
          </p:cNvCxnSpPr>
          <p:nvPr/>
        </p:nvCxnSpPr>
        <p:spPr>
          <a:xfrm flipV="1">
            <a:off x="4572000" y="2266950"/>
            <a:ext cx="609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908D1C-4EAB-49D4-95BD-BC06EE0DEEFC}"/>
              </a:ext>
            </a:extLst>
          </p:cNvPr>
          <p:cNvCxnSpPr/>
          <p:nvPr/>
        </p:nvCxnSpPr>
        <p:spPr>
          <a:xfrm flipV="1">
            <a:off x="4572000" y="2419350"/>
            <a:ext cx="609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B7E0D49-E828-48DA-91FB-3AC1A2EE9995}"/>
              </a:ext>
            </a:extLst>
          </p:cNvPr>
          <p:cNvCxnSpPr/>
          <p:nvPr/>
        </p:nvCxnSpPr>
        <p:spPr>
          <a:xfrm flipV="1">
            <a:off x="4572000" y="2571750"/>
            <a:ext cx="609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FC6A43-CBB7-4356-B1E1-FBFA135E6E46}"/>
              </a:ext>
            </a:extLst>
          </p:cNvPr>
          <p:cNvCxnSpPr/>
          <p:nvPr/>
        </p:nvCxnSpPr>
        <p:spPr>
          <a:xfrm>
            <a:off x="4572000" y="2724150"/>
            <a:ext cx="609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345F1C6-A175-41E6-B9F4-6A90D5D4D7D2}"/>
              </a:ext>
            </a:extLst>
          </p:cNvPr>
          <p:cNvCxnSpPr/>
          <p:nvPr/>
        </p:nvCxnSpPr>
        <p:spPr>
          <a:xfrm>
            <a:off x="4572000" y="2724150"/>
            <a:ext cx="6096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F0492B-4506-465C-9107-D61B56D8611B}"/>
              </a:ext>
            </a:extLst>
          </p:cNvPr>
          <p:cNvCxnSpPr/>
          <p:nvPr/>
        </p:nvCxnSpPr>
        <p:spPr>
          <a:xfrm>
            <a:off x="4572000" y="2724150"/>
            <a:ext cx="6096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3BD3C53-85DF-4017-A5DC-530D5F336F39}"/>
              </a:ext>
            </a:extLst>
          </p:cNvPr>
          <p:cNvCxnSpPr>
            <a:endCxn id="23" idx="1"/>
          </p:cNvCxnSpPr>
          <p:nvPr/>
        </p:nvCxnSpPr>
        <p:spPr>
          <a:xfrm>
            <a:off x="4572000" y="2724150"/>
            <a:ext cx="609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908DF50-DEAA-482C-B471-1B9D4BF7B4C0}"/>
              </a:ext>
            </a:extLst>
          </p:cNvPr>
          <p:cNvCxnSpPr/>
          <p:nvPr/>
        </p:nvCxnSpPr>
        <p:spPr>
          <a:xfrm>
            <a:off x="4572000" y="2724150"/>
            <a:ext cx="6096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F64AFB-1D70-4659-A6D2-206F0FA6A615}"/>
              </a:ext>
            </a:extLst>
          </p:cNvPr>
          <p:cNvCxnSpPr/>
          <p:nvPr/>
        </p:nvCxnSpPr>
        <p:spPr>
          <a:xfrm>
            <a:off x="4572000" y="2724150"/>
            <a:ext cx="6096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7A5221E-B776-4A57-97FE-C627011924BD}"/>
              </a:ext>
            </a:extLst>
          </p:cNvPr>
          <p:cNvSpPr txBox="1"/>
          <p:nvPr/>
        </p:nvSpPr>
        <p:spPr>
          <a:xfrm>
            <a:off x="3124200" y="13525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levels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81E3FE-170C-4A4D-B0BF-150EB8CB54B6}"/>
              </a:ext>
            </a:extLst>
          </p:cNvPr>
          <p:cNvSpPr txBox="1"/>
          <p:nvPr/>
        </p:nvSpPr>
        <p:spPr>
          <a:xfrm>
            <a:off x="5105400" y="89535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3D:  one level of data contributes to </a:t>
            </a:r>
            <a:r>
              <a:rPr lang="en-US" u="sng" dirty="0"/>
              <a:t>multiple levels </a:t>
            </a:r>
            <a:r>
              <a:rPr lang="en-US" dirty="0"/>
              <a:t>of the image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35CBA68-BF71-4B4D-A6F9-4204B4671673}"/>
              </a:ext>
            </a:extLst>
          </p:cNvPr>
          <p:cNvCxnSpPr>
            <a:cxnSpLocks/>
          </p:cNvCxnSpPr>
          <p:nvPr/>
        </p:nvCxnSpPr>
        <p:spPr>
          <a:xfrm flipH="1">
            <a:off x="2362200" y="2724150"/>
            <a:ext cx="76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5B326DA-2FC9-4E64-B93A-2F1CCBCD4A57}"/>
              </a:ext>
            </a:extLst>
          </p:cNvPr>
          <p:cNvGrpSpPr/>
          <p:nvPr/>
        </p:nvGrpSpPr>
        <p:grpSpPr>
          <a:xfrm>
            <a:off x="914400" y="2190750"/>
            <a:ext cx="1219200" cy="1981200"/>
            <a:chOff x="3352800" y="2038350"/>
            <a:chExt cx="1219200" cy="19812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A429314-B63B-4A0F-8F68-72444C9C29F5}"/>
                </a:ext>
              </a:extLst>
            </p:cNvPr>
            <p:cNvGrpSpPr/>
            <p:nvPr/>
          </p:nvGrpSpPr>
          <p:grpSpPr>
            <a:xfrm>
              <a:off x="3352800" y="2038350"/>
              <a:ext cx="1219200" cy="914400"/>
              <a:chOff x="3352800" y="2038350"/>
              <a:chExt cx="1219200" cy="9144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95774BA-9963-4098-8FCC-310FA63EE6D5}"/>
                  </a:ext>
                </a:extLst>
              </p:cNvPr>
              <p:cNvCxnSpPr/>
              <p:nvPr/>
            </p:nvCxnSpPr>
            <p:spPr>
              <a:xfrm>
                <a:off x="3352800" y="2038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A5EFD7B-F0CA-4280-B3A4-F15D5AAE168C}"/>
                  </a:ext>
                </a:extLst>
              </p:cNvPr>
              <p:cNvCxnSpPr/>
              <p:nvPr/>
            </p:nvCxnSpPr>
            <p:spPr>
              <a:xfrm>
                <a:off x="3352800" y="2190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7D40BD5-45F6-40ED-AEC3-ED465ED62778}"/>
                  </a:ext>
                </a:extLst>
              </p:cNvPr>
              <p:cNvCxnSpPr/>
              <p:nvPr/>
            </p:nvCxnSpPr>
            <p:spPr>
              <a:xfrm>
                <a:off x="3352800" y="23431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AF85626-A711-42FA-B1B4-29030D5D402C}"/>
                  </a:ext>
                </a:extLst>
              </p:cNvPr>
              <p:cNvCxnSpPr/>
              <p:nvPr/>
            </p:nvCxnSpPr>
            <p:spPr>
              <a:xfrm>
                <a:off x="3352800" y="24955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B5E9D9B-5AD2-49B8-85A4-38B49863FE2D}"/>
                  </a:ext>
                </a:extLst>
              </p:cNvPr>
              <p:cNvCxnSpPr/>
              <p:nvPr/>
            </p:nvCxnSpPr>
            <p:spPr>
              <a:xfrm>
                <a:off x="3352800" y="26479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EA9B21A-3488-4F34-8700-3C56604B36E9}"/>
                  </a:ext>
                </a:extLst>
              </p:cNvPr>
              <p:cNvCxnSpPr/>
              <p:nvPr/>
            </p:nvCxnSpPr>
            <p:spPr>
              <a:xfrm>
                <a:off x="3352800" y="2800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F9E61C4-8E5E-4D76-A0CC-3C8C3BEF35AB}"/>
                  </a:ext>
                </a:extLst>
              </p:cNvPr>
              <p:cNvCxnSpPr/>
              <p:nvPr/>
            </p:nvCxnSpPr>
            <p:spPr>
              <a:xfrm>
                <a:off x="3352800" y="2952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E5581CC-41AF-49B7-81FC-FF414DF1DFFE}"/>
                </a:ext>
              </a:extLst>
            </p:cNvPr>
            <p:cNvGrpSpPr/>
            <p:nvPr/>
          </p:nvGrpSpPr>
          <p:grpSpPr>
            <a:xfrm>
              <a:off x="3352800" y="3105150"/>
              <a:ext cx="1219200" cy="914400"/>
              <a:chOff x="3352800" y="2038350"/>
              <a:chExt cx="1219200" cy="914400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CA517F6-954F-449B-8911-139A9A92B4C6}"/>
                  </a:ext>
                </a:extLst>
              </p:cNvPr>
              <p:cNvCxnSpPr/>
              <p:nvPr/>
            </p:nvCxnSpPr>
            <p:spPr>
              <a:xfrm>
                <a:off x="3352800" y="2038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CCD7515-5144-4863-8D17-6D3C08A8E20B}"/>
                  </a:ext>
                </a:extLst>
              </p:cNvPr>
              <p:cNvCxnSpPr/>
              <p:nvPr/>
            </p:nvCxnSpPr>
            <p:spPr>
              <a:xfrm>
                <a:off x="3352800" y="2190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4AB0DE6-97AD-452D-9E20-F8A9CDA53BBA}"/>
                  </a:ext>
                </a:extLst>
              </p:cNvPr>
              <p:cNvCxnSpPr/>
              <p:nvPr/>
            </p:nvCxnSpPr>
            <p:spPr>
              <a:xfrm>
                <a:off x="3352800" y="23431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ACF46FE-238D-4995-96FB-BE181DD0B749}"/>
                  </a:ext>
                </a:extLst>
              </p:cNvPr>
              <p:cNvCxnSpPr/>
              <p:nvPr/>
            </p:nvCxnSpPr>
            <p:spPr>
              <a:xfrm>
                <a:off x="3352800" y="24955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31A324A-62EC-43EC-B072-9700D13F3814}"/>
                  </a:ext>
                </a:extLst>
              </p:cNvPr>
              <p:cNvCxnSpPr/>
              <p:nvPr/>
            </p:nvCxnSpPr>
            <p:spPr>
              <a:xfrm>
                <a:off x="3352800" y="26479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535D9A3-124A-475F-AB4B-398FF53B242B}"/>
                  </a:ext>
                </a:extLst>
              </p:cNvPr>
              <p:cNvCxnSpPr/>
              <p:nvPr/>
            </p:nvCxnSpPr>
            <p:spPr>
              <a:xfrm>
                <a:off x="3352800" y="28003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F1BEA1D-0DF9-4B2B-A05D-AC5843D86F41}"/>
                  </a:ext>
                </a:extLst>
              </p:cNvPr>
              <p:cNvCxnSpPr/>
              <p:nvPr/>
            </p:nvCxnSpPr>
            <p:spPr>
              <a:xfrm>
                <a:off x="3352800" y="2952750"/>
                <a:ext cx="1219200" cy="0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EFA8CE1-3E0A-45FC-9603-4874F4136681}"/>
              </a:ext>
            </a:extLst>
          </p:cNvPr>
          <p:cNvSpPr txBox="1"/>
          <p:nvPr/>
        </p:nvSpPr>
        <p:spPr>
          <a:xfrm>
            <a:off x="838200" y="158115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Image space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1627A4-4C29-44A2-B92B-CC90162ECE7E}"/>
              </a:ext>
            </a:extLst>
          </p:cNvPr>
          <p:cNvSpPr txBox="1"/>
          <p:nvPr/>
        </p:nvSpPr>
        <p:spPr>
          <a:xfrm>
            <a:off x="838200" y="819150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2D: one level of data affects only </a:t>
            </a:r>
            <a:r>
              <a:rPr lang="en-US" u="sng" dirty="0"/>
              <a:t>one level </a:t>
            </a:r>
            <a:r>
              <a:rPr lang="en-US" dirty="0"/>
              <a:t>of the image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B5CC0-79C3-41B0-B607-72DA2EE7DF7E}"/>
              </a:ext>
            </a:extLst>
          </p:cNvPr>
          <p:cNvSpPr txBox="1"/>
          <p:nvPr/>
        </p:nvSpPr>
        <p:spPr>
          <a:xfrm>
            <a:off x="5257800" y="165735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 Image space</a:t>
            </a:r>
          </a:p>
        </p:txBody>
      </p:sp>
    </p:spTree>
    <p:extLst>
      <p:ext uri="{BB962C8B-B14F-4D97-AF65-F5344CB8AC3E}">
        <p14:creationId xmlns:p14="http://schemas.microsoft.com/office/powerpoint/2010/main" val="39307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9665-B899-43D8-B411-32D0F3B0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nature of transmitted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5229E-3431-41A8-AC65-95C68EDC7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5" y="553945"/>
            <a:ext cx="8458200" cy="4589555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BB2E8C7A-B0A3-4F2C-BE4F-5FB55128521B}"/>
              </a:ext>
            </a:extLst>
          </p:cNvPr>
          <p:cNvSpPr/>
          <p:nvPr/>
        </p:nvSpPr>
        <p:spPr>
          <a:xfrm rot="19692077">
            <a:off x="6123851" y="3238175"/>
            <a:ext cx="2001701" cy="368022"/>
          </a:xfrm>
          <a:prstGeom prst="parallelogram">
            <a:avLst/>
          </a:prstGeom>
          <a:solidFill>
            <a:srgbClr val="D9D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7F374-7C1E-403B-A023-6C4E245CE8C5}"/>
              </a:ext>
            </a:extLst>
          </p:cNvPr>
          <p:cNvSpPr txBox="1"/>
          <p:nvPr/>
        </p:nvSpPr>
        <p:spPr>
          <a:xfrm rot="19750691">
            <a:off x="6545951" y="316715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35CC3-BFFE-4974-A2A5-741C5894B2A7}"/>
              </a:ext>
            </a:extLst>
          </p:cNvPr>
          <p:cNvSpPr txBox="1"/>
          <p:nvPr/>
        </p:nvSpPr>
        <p:spPr>
          <a:xfrm>
            <a:off x="3886200" y="81915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bath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E3030B-FC21-4BD0-91A7-651CD62F7966}"/>
              </a:ext>
            </a:extLst>
          </p:cNvPr>
          <p:cNvCxnSpPr>
            <a:cxnSpLocks/>
          </p:cNvCxnSpPr>
          <p:nvPr/>
        </p:nvCxnSpPr>
        <p:spPr>
          <a:xfrm>
            <a:off x="2819400" y="2724150"/>
            <a:ext cx="1524000" cy="762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E1435A-772C-40C3-8CA8-2DFB964070C6}"/>
              </a:ext>
            </a:extLst>
          </p:cNvPr>
          <p:cNvCxnSpPr/>
          <p:nvPr/>
        </p:nvCxnSpPr>
        <p:spPr>
          <a:xfrm>
            <a:off x="4724400" y="1123950"/>
            <a:ext cx="533400" cy="3810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4F191EB-24CE-43F7-BD9B-C6833569D057}"/>
              </a:ext>
            </a:extLst>
          </p:cNvPr>
          <p:cNvSpPr/>
          <p:nvPr/>
        </p:nvSpPr>
        <p:spPr>
          <a:xfrm rot="19692077">
            <a:off x="2537539" y="1699915"/>
            <a:ext cx="2001701" cy="368022"/>
          </a:xfrm>
          <a:prstGeom prst="parallelogram">
            <a:avLst/>
          </a:prstGeom>
          <a:solidFill>
            <a:srgbClr val="D9D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4CBF5-F4DD-411C-8F54-317E9BD5FCA2}"/>
              </a:ext>
            </a:extLst>
          </p:cNvPr>
          <p:cNvSpPr txBox="1"/>
          <p:nvPr/>
        </p:nvSpPr>
        <p:spPr>
          <a:xfrm>
            <a:off x="1066800" y="24955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Interaction of field  with Breast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35AF3-FCE6-4B0F-98D8-4AD6139AD48A}"/>
              </a:ext>
            </a:extLst>
          </p:cNvPr>
          <p:cNvSpPr txBox="1"/>
          <p:nvPr/>
        </p:nvSpPr>
        <p:spPr>
          <a:xfrm rot="19667043">
            <a:off x="3019370" y="160976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receivers</a:t>
            </a:r>
          </a:p>
        </p:txBody>
      </p:sp>
    </p:spTree>
    <p:extLst>
      <p:ext uri="{BB962C8B-B14F-4D97-AF65-F5344CB8AC3E}">
        <p14:creationId xmlns:p14="http://schemas.microsoft.com/office/powerpoint/2010/main" val="358857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E84D-236F-4146-AA46-5E97848E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transmitted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8E694-C55E-49E0-B4D3-1FDD23D1E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AAED3-88C9-47BC-839C-B839F3121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" y="637884"/>
            <a:ext cx="9144000" cy="4472711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7351423C-7CD9-44C3-B621-C6A414CD4B04}"/>
              </a:ext>
            </a:extLst>
          </p:cNvPr>
          <p:cNvSpPr/>
          <p:nvPr/>
        </p:nvSpPr>
        <p:spPr>
          <a:xfrm rot="18966320">
            <a:off x="781487" y="2807062"/>
            <a:ext cx="1104028" cy="102833"/>
          </a:xfrm>
          <a:prstGeom prst="parallelogram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625F2D1-CB08-4621-A259-B6BDA6871567}"/>
              </a:ext>
            </a:extLst>
          </p:cNvPr>
          <p:cNvSpPr/>
          <p:nvPr/>
        </p:nvSpPr>
        <p:spPr>
          <a:xfrm rot="18827217">
            <a:off x="6952300" y="2758012"/>
            <a:ext cx="1345597" cy="173812"/>
          </a:xfrm>
          <a:prstGeom prst="parallelogram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7C8A9-27A2-4333-BD32-3C3121169F0D}"/>
              </a:ext>
            </a:extLst>
          </p:cNvPr>
          <p:cNvSpPr txBox="1"/>
          <p:nvPr/>
        </p:nvSpPr>
        <p:spPr>
          <a:xfrm>
            <a:off x="7086600" y="104775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Transmitter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9B8F53-126C-47DF-89C5-C9AA44A1242E}"/>
              </a:ext>
            </a:extLst>
          </p:cNvPr>
          <p:cNvCxnSpPr>
            <a:cxnSpLocks/>
          </p:cNvCxnSpPr>
          <p:nvPr/>
        </p:nvCxnSpPr>
        <p:spPr>
          <a:xfrm flipH="1">
            <a:off x="8001000" y="1276350"/>
            <a:ext cx="152400" cy="9906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6F5528B1-05B3-472F-B148-FC42C01D6E51}"/>
              </a:ext>
            </a:extLst>
          </p:cNvPr>
          <p:cNvSpPr/>
          <p:nvPr/>
        </p:nvSpPr>
        <p:spPr>
          <a:xfrm rot="18905701">
            <a:off x="2285806" y="1788803"/>
            <a:ext cx="251042" cy="87385"/>
          </a:xfrm>
          <a:prstGeom prst="parallelogram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190B2-2D13-4DD2-AF77-CDD3E6AA8845}"/>
              </a:ext>
            </a:extLst>
          </p:cNvPr>
          <p:cNvSpPr txBox="1"/>
          <p:nvPr/>
        </p:nvSpPr>
        <p:spPr>
          <a:xfrm>
            <a:off x="457200" y="127635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F72139-ADCB-4035-B9D5-F497D87CA02E}"/>
              </a:ext>
            </a:extLst>
          </p:cNvPr>
          <p:cNvCxnSpPr/>
          <p:nvPr/>
        </p:nvCxnSpPr>
        <p:spPr>
          <a:xfrm>
            <a:off x="838200" y="1581150"/>
            <a:ext cx="381000" cy="11430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E00BCA3-D7CE-45D2-8BD9-FAA30AE8F4DE}"/>
              </a:ext>
            </a:extLst>
          </p:cNvPr>
          <p:cNvSpPr txBox="1"/>
          <p:nvPr/>
        </p:nvSpPr>
        <p:spPr>
          <a:xfrm>
            <a:off x="2667000" y="89535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bath</a:t>
            </a:r>
          </a:p>
        </p:txBody>
      </p:sp>
    </p:spTree>
    <p:extLst>
      <p:ext uri="{BB962C8B-B14F-4D97-AF65-F5344CB8AC3E}">
        <p14:creationId xmlns:p14="http://schemas.microsoft.com/office/powerpoint/2010/main" val="27990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46C-5916-4A22-91A7-FC1371E4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 phantom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4577B-DBFB-4DB5-835C-45366FC4E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7"/>
          <a:stretch/>
        </p:blipFill>
        <p:spPr>
          <a:xfrm>
            <a:off x="4343400" y="971550"/>
            <a:ext cx="4891976" cy="3471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3E08B-D54C-4985-A3EE-917EBCD9D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71550"/>
            <a:ext cx="3878811" cy="394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F7FAA3-0450-4CF6-AE15-6DD0B3B40EAF}"/>
              </a:ext>
            </a:extLst>
          </p:cNvPr>
          <p:cNvSpPr txBox="1"/>
          <p:nvPr/>
        </p:nvSpPr>
        <p:spPr>
          <a:xfrm>
            <a:off x="3962400" y="4095750"/>
            <a:ext cx="838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AE529A-3744-42BA-A20C-B0887D4B3D1B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124200" y="3714750"/>
            <a:ext cx="8382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2C84F7-6241-456A-A1F3-9CF1D2838663}"/>
              </a:ext>
            </a:extLst>
          </p:cNvPr>
          <p:cNvSpPr txBox="1"/>
          <p:nvPr/>
        </p:nvSpPr>
        <p:spPr>
          <a:xfrm>
            <a:off x="304800" y="409575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speed sphere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1606D-CA40-4D0E-8DE4-5D093B6F2BFE}"/>
              </a:ext>
            </a:extLst>
          </p:cNvPr>
          <p:cNvCxnSpPr>
            <a:cxnSpLocks/>
          </p:cNvCxnSpPr>
          <p:nvPr/>
        </p:nvCxnSpPr>
        <p:spPr>
          <a:xfrm flipV="1">
            <a:off x="533400" y="3181350"/>
            <a:ext cx="685800" cy="7620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438723-4832-48FC-8B62-2628D9E32236}"/>
              </a:ext>
            </a:extLst>
          </p:cNvPr>
          <p:cNvSpPr txBox="1"/>
          <p:nvPr/>
        </p:nvSpPr>
        <p:spPr>
          <a:xfrm>
            <a:off x="990600" y="81915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rods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538E0A-8E31-4DC0-8240-8EA87ACBA71B}"/>
              </a:ext>
            </a:extLst>
          </p:cNvPr>
          <p:cNvCxnSpPr/>
          <p:nvPr/>
        </p:nvCxnSpPr>
        <p:spPr>
          <a:xfrm flipV="1">
            <a:off x="4419600" y="3181350"/>
            <a:ext cx="1676400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207053-69B7-4B2A-9A58-1941C6E300B8}"/>
              </a:ext>
            </a:extLst>
          </p:cNvPr>
          <p:cNvCxnSpPr>
            <a:cxnSpLocks/>
          </p:cNvCxnSpPr>
          <p:nvPr/>
        </p:nvCxnSpPr>
        <p:spPr>
          <a:xfrm flipV="1">
            <a:off x="4572000" y="3181350"/>
            <a:ext cx="22098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31B71D-5D26-4900-9D6D-714584CFEA8B}"/>
              </a:ext>
            </a:extLst>
          </p:cNvPr>
          <p:cNvSpPr txBox="1"/>
          <p:nvPr/>
        </p:nvSpPr>
        <p:spPr>
          <a:xfrm>
            <a:off x="3048000" y="81915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speed sphere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DDFE71-4F87-4D05-9D91-8D591FC0A556}"/>
              </a:ext>
            </a:extLst>
          </p:cNvPr>
          <p:cNvCxnSpPr>
            <a:cxnSpLocks/>
          </p:cNvCxnSpPr>
          <p:nvPr/>
        </p:nvCxnSpPr>
        <p:spPr>
          <a:xfrm flipH="1">
            <a:off x="6477000" y="1504950"/>
            <a:ext cx="68580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22B4BE0-FB7C-446B-8F71-AEB0863547BA}"/>
              </a:ext>
            </a:extLst>
          </p:cNvPr>
          <p:cNvCxnSpPr/>
          <p:nvPr/>
        </p:nvCxnSpPr>
        <p:spPr>
          <a:xfrm flipH="1">
            <a:off x="2819400" y="1352550"/>
            <a:ext cx="3048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AD9BE2-D715-4C89-9437-60393BB0FC93}"/>
              </a:ext>
            </a:extLst>
          </p:cNvPr>
          <p:cNvCxnSpPr/>
          <p:nvPr/>
        </p:nvCxnSpPr>
        <p:spPr>
          <a:xfrm>
            <a:off x="1371600" y="1276350"/>
            <a:ext cx="76200" cy="4572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B3B44B-4D3F-4712-A3EA-143C4C10CC5F}"/>
              </a:ext>
            </a:extLst>
          </p:cNvPr>
          <p:cNvCxnSpPr>
            <a:stCxn id="12" idx="2"/>
          </p:cNvCxnSpPr>
          <p:nvPr/>
        </p:nvCxnSpPr>
        <p:spPr>
          <a:xfrm>
            <a:off x="1524000" y="1342370"/>
            <a:ext cx="762000" cy="84838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7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itle slide master">
  <a:themeElements>
    <a:clrScheme name="QT Ultrasound">
      <a:dk1>
        <a:srgbClr val="64666A"/>
      </a:dk1>
      <a:lt1>
        <a:srgbClr val="FFFFFF"/>
      </a:lt1>
      <a:dk2>
        <a:srgbClr val="818B46"/>
      </a:dk2>
      <a:lt2>
        <a:srgbClr val="878A8F"/>
      </a:lt2>
      <a:accent1>
        <a:srgbClr val="818B46"/>
      </a:accent1>
      <a:accent2>
        <a:srgbClr val="878A8F"/>
      </a:accent2>
      <a:accent3>
        <a:srgbClr val="765268"/>
      </a:accent3>
      <a:accent4>
        <a:srgbClr val="528A93"/>
      </a:accent4>
      <a:accent5>
        <a:srgbClr val="D9D27E"/>
      </a:accent5>
      <a:accent6>
        <a:srgbClr val="64666A"/>
      </a:accent6>
      <a:hlink>
        <a:srgbClr val="818B46"/>
      </a:hlink>
      <a:folHlink>
        <a:srgbClr val="878A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 PowerPoint Template 100314" id="{366E2D28-1EB6-44FA-9B77-C0B51542FED5}" vid="{4B3EA5FF-9040-43C2-A526-02A6AE7D37DC}"/>
    </a:ext>
  </a:extLst>
</a:theme>
</file>

<file path=ppt/theme/theme2.xml><?xml version="1.0" encoding="utf-8"?>
<a:theme xmlns:a="http://schemas.openxmlformats.org/drawingml/2006/main" name="Content slide master">
  <a:themeElements>
    <a:clrScheme name="Custom 4">
      <a:dk1>
        <a:srgbClr val="64666A"/>
      </a:dk1>
      <a:lt1>
        <a:srgbClr val="FFFFFF"/>
      </a:lt1>
      <a:dk2>
        <a:srgbClr val="818B46"/>
      </a:dk2>
      <a:lt2>
        <a:srgbClr val="878A8F"/>
      </a:lt2>
      <a:accent1>
        <a:srgbClr val="818B46"/>
      </a:accent1>
      <a:accent2>
        <a:srgbClr val="878A8F"/>
      </a:accent2>
      <a:accent3>
        <a:srgbClr val="765268"/>
      </a:accent3>
      <a:accent4>
        <a:srgbClr val="528A93"/>
      </a:accent4>
      <a:accent5>
        <a:srgbClr val="D9D27E"/>
      </a:accent5>
      <a:accent6>
        <a:srgbClr val="55575B"/>
      </a:accent6>
      <a:hlink>
        <a:srgbClr val="818B46"/>
      </a:hlink>
      <a:folHlink>
        <a:srgbClr val="878A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 PowerPoint Template 100314" id="{366E2D28-1EB6-44FA-9B77-C0B51542FED5}" vid="{23AD778C-9A95-40BD-A920-AA66C5056437}"/>
    </a:ext>
  </a:extLst>
</a:theme>
</file>

<file path=ppt/theme/theme3.xml><?xml version="1.0" encoding="utf-8"?>
<a:theme xmlns:a="http://schemas.openxmlformats.org/drawingml/2006/main" name="1_Custom Design">
  <a:themeElements>
    <a:clrScheme name="QT Ultrasound">
      <a:dk1>
        <a:srgbClr val="64666A"/>
      </a:dk1>
      <a:lt1>
        <a:srgbClr val="FFFFFF"/>
      </a:lt1>
      <a:dk2>
        <a:srgbClr val="818B46"/>
      </a:dk2>
      <a:lt2>
        <a:srgbClr val="878A8F"/>
      </a:lt2>
      <a:accent1>
        <a:srgbClr val="818B46"/>
      </a:accent1>
      <a:accent2>
        <a:srgbClr val="878A8F"/>
      </a:accent2>
      <a:accent3>
        <a:srgbClr val="765268"/>
      </a:accent3>
      <a:accent4>
        <a:srgbClr val="528A93"/>
      </a:accent4>
      <a:accent5>
        <a:srgbClr val="D9D27E"/>
      </a:accent5>
      <a:accent6>
        <a:srgbClr val="64666A"/>
      </a:accent6>
      <a:hlink>
        <a:srgbClr val="818B46"/>
      </a:hlink>
      <a:folHlink>
        <a:srgbClr val="878A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 PowerPoint Template 100314" id="{366E2D28-1EB6-44FA-9B77-C0B51542FED5}" vid="{E9341527-9D66-43B2-99BE-ADEB2B9A9055}"/>
    </a:ext>
  </a:extLst>
</a:theme>
</file>

<file path=ppt/theme/theme4.xml><?xml version="1.0" encoding="utf-8"?>
<a:theme xmlns:a="http://schemas.openxmlformats.org/drawingml/2006/main" name="2_Custom Design">
  <a:themeElements>
    <a:clrScheme name="QT Ultrasound">
      <a:dk1>
        <a:srgbClr val="64666A"/>
      </a:dk1>
      <a:lt1>
        <a:srgbClr val="FFFFFF"/>
      </a:lt1>
      <a:dk2>
        <a:srgbClr val="818B46"/>
      </a:dk2>
      <a:lt2>
        <a:srgbClr val="878A8F"/>
      </a:lt2>
      <a:accent1>
        <a:srgbClr val="818B46"/>
      </a:accent1>
      <a:accent2>
        <a:srgbClr val="878A8F"/>
      </a:accent2>
      <a:accent3>
        <a:srgbClr val="765268"/>
      </a:accent3>
      <a:accent4>
        <a:srgbClr val="528A93"/>
      </a:accent4>
      <a:accent5>
        <a:srgbClr val="D9D27E"/>
      </a:accent5>
      <a:accent6>
        <a:srgbClr val="64666A"/>
      </a:accent6>
      <a:hlink>
        <a:srgbClr val="818B46"/>
      </a:hlink>
      <a:folHlink>
        <a:srgbClr val="878A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 PowerPoint Template 100314" id="{366E2D28-1EB6-44FA-9B77-C0B51542FED5}" vid="{ADB87622-C243-4B0D-9B5C-FA4EACAB97A8}"/>
    </a:ext>
  </a:extLst>
</a:theme>
</file>

<file path=ppt/theme/theme5.xml><?xml version="1.0" encoding="utf-8"?>
<a:theme xmlns:a="http://schemas.openxmlformats.org/drawingml/2006/main" name="3_Custom Design">
  <a:themeElements>
    <a:clrScheme name="QT Ultrasound">
      <a:dk1>
        <a:srgbClr val="64666A"/>
      </a:dk1>
      <a:lt1>
        <a:srgbClr val="FFFFFF"/>
      </a:lt1>
      <a:dk2>
        <a:srgbClr val="818B46"/>
      </a:dk2>
      <a:lt2>
        <a:srgbClr val="878A8F"/>
      </a:lt2>
      <a:accent1>
        <a:srgbClr val="818B46"/>
      </a:accent1>
      <a:accent2>
        <a:srgbClr val="878A8F"/>
      </a:accent2>
      <a:accent3>
        <a:srgbClr val="765268"/>
      </a:accent3>
      <a:accent4>
        <a:srgbClr val="528A93"/>
      </a:accent4>
      <a:accent5>
        <a:srgbClr val="D9D27E"/>
      </a:accent5>
      <a:accent6>
        <a:srgbClr val="64666A"/>
      </a:accent6>
      <a:hlink>
        <a:srgbClr val="818B46"/>
      </a:hlink>
      <a:folHlink>
        <a:srgbClr val="878A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T PowerPoint Template 100314" id="{366E2D28-1EB6-44FA-9B77-C0B51542FED5}" vid="{06E34FF9-5440-49A3-BCEE-F6F3DF48A120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747C699F90214E944508B78EE89F8F" ma:contentTypeVersion="3" ma:contentTypeDescription="Create a new document." ma:contentTypeScope="" ma:versionID="2a52d5f348121a60ea7fd7eb47cdbd74">
  <xsd:schema xmlns:xsd="http://www.w3.org/2001/XMLSchema" xmlns:xs="http://www.w3.org/2001/XMLSchema" xmlns:p="http://schemas.microsoft.com/office/2006/metadata/properties" xmlns:ns2="f3cd3263-a07e-47de-b874-eb12954ed79c" targetNamespace="http://schemas.microsoft.com/office/2006/metadata/properties" ma:root="true" ma:fieldsID="e350b753f59b4a676376f3ce0f1f0998" ns2:_="">
    <xsd:import namespace="f3cd3263-a07e-47de-b874-eb12954ed7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d3263-a07e-47de-b874-eb12954ed7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cd3263-a07e-47de-b874-eb12954ed79c">
      <UserInfo>
        <DisplayName>Ulla Wallin (Consultant)</DisplayName>
        <AccountId>47</AccountId>
        <AccountType/>
      </UserInfo>
      <UserInfo>
        <DisplayName>Kathleen Smith</DisplayName>
        <AccountId>60</AccountId>
        <AccountType/>
      </UserInfo>
      <UserInfo>
        <DisplayName>Kim Du</DisplayName>
        <AccountId>61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34BBE7-90DB-4FC1-8EB3-F43E98C3F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cd3263-a07e-47de-b874-eb12954ed7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07132-D986-4C85-BC64-DE09982AC2CA}">
  <ds:schemaRefs>
    <ds:schemaRef ds:uri="http://schemas.microsoft.com/office/2006/documentManagement/types"/>
    <ds:schemaRef ds:uri="f3cd3263-a07e-47de-b874-eb12954ed79c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FF727F-F1E6-430D-8D31-2DC334C23D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QT PowerPoint Template 100314</Template>
  <TotalTime>96191</TotalTime>
  <Words>1052</Words>
  <Application>Microsoft Office PowerPoint</Application>
  <PresentationFormat>On-screen Show (16:9)</PresentationFormat>
  <Paragraphs>184</Paragraphs>
  <Slides>30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Title slide master</vt:lpstr>
      <vt:lpstr>Content slide master</vt:lpstr>
      <vt:lpstr>1_Custom Design</vt:lpstr>
      <vt:lpstr>2_Custom Design</vt:lpstr>
      <vt:lpstr>3_Custom Design</vt:lpstr>
      <vt:lpstr>3D ultrasound tomography and segmentation</vt:lpstr>
      <vt:lpstr>Quantitative 3D ultrasound tomography</vt:lpstr>
      <vt:lpstr>Profile view – Scanner 2000 Model A</vt:lpstr>
      <vt:lpstr>QT Data Acquisition System</vt:lpstr>
      <vt:lpstr>Vertical cross section of field</vt:lpstr>
      <vt:lpstr>2D vs 3D algorithm</vt:lpstr>
      <vt:lpstr>3D nature of transmitted field</vt:lpstr>
      <vt:lpstr>3D transmitted field</vt:lpstr>
      <vt:lpstr>Test phantom</vt:lpstr>
      <vt:lpstr>Reconstruction at mid-level</vt:lpstr>
      <vt:lpstr>Segmentation - Internal structure of acceptance phantom</vt:lpstr>
      <vt:lpstr>Schematic for vertical positioning of acceptance phantom</vt:lpstr>
      <vt:lpstr>15 mm spheres  - ROI fast sphere</vt:lpstr>
      <vt:lpstr>2D reconstruction</vt:lpstr>
      <vt:lpstr>PowerPoint Presentation</vt:lpstr>
      <vt:lpstr>Quantitative values – can be segmented</vt:lpstr>
      <vt:lpstr>Quantitative accuracy - Line plot through reconstruction</vt:lpstr>
      <vt:lpstr>Line plot through 3D recon of phantom</vt:lpstr>
      <vt:lpstr>Medium heterogeneous breast</vt:lpstr>
      <vt:lpstr>Movie showing difference 2D vs 3D reconstruction</vt:lpstr>
      <vt:lpstr>2D vs 3D Sagittal</vt:lpstr>
      <vt:lpstr>2D vs 3D Coronal view</vt:lpstr>
      <vt:lpstr>Scattered density breast near chest wall</vt:lpstr>
      <vt:lpstr>Sagittal view 2D vs 3D</vt:lpstr>
      <vt:lpstr>2D vs 3D – Sagittal view – small dense breast</vt:lpstr>
      <vt:lpstr>3D representation of Fibroglandular tissue - movie </vt:lpstr>
      <vt:lpstr>AI based segmentation</vt:lpstr>
      <vt:lpstr>Segmentation  II – based on QT Ultrasound Images</vt:lpstr>
      <vt:lpstr>Conclusions - Quantitative 3D ultrasound tomography</vt:lpstr>
      <vt:lpstr>QT Ultrasound, LLC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Michaela Kalff</dc:creator>
  <cp:lastModifiedBy>James Wiskin Ph.D</cp:lastModifiedBy>
  <cp:revision>610</cp:revision>
  <cp:lastPrinted>2016-02-25T17:35:11Z</cp:lastPrinted>
  <dcterms:created xsi:type="dcterms:W3CDTF">2015-03-06T23:03:55Z</dcterms:created>
  <dcterms:modified xsi:type="dcterms:W3CDTF">2018-02-17T05:03:31Z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0x01010012747C699F90214E944508B78EE89F8F</vt:lpwstr>
  </property>
</Properties>
</file>